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3"/>
  </p:notesMasterIdLst>
  <p:sldIdLst>
    <p:sldId id="256" r:id="rId2"/>
    <p:sldId id="269" r:id="rId3"/>
    <p:sldId id="270" r:id="rId4"/>
    <p:sldId id="271" r:id="rId5"/>
    <p:sldId id="272" r:id="rId6"/>
    <p:sldId id="273" r:id="rId7"/>
    <p:sldId id="280" r:id="rId8"/>
    <p:sldId id="296" r:id="rId9"/>
    <p:sldId id="285" r:id="rId10"/>
    <p:sldId id="281" r:id="rId11"/>
    <p:sldId id="282" r:id="rId12"/>
    <p:sldId id="283" r:id="rId13"/>
    <p:sldId id="288" r:id="rId14"/>
    <p:sldId id="286" r:id="rId15"/>
    <p:sldId id="289" r:id="rId16"/>
    <p:sldId id="297" r:id="rId17"/>
    <p:sldId id="293" r:id="rId18"/>
    <p:sldId id="298" r:id="rId19"/>
    <p:sldId id="294" r:id="rId20"/>
    <p:sldId id="295" r:id="rId21"/>
    <p:sldId id="25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75B"/>
    <a:srgbClr val="3644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84803-4001-4EC8-A378-641C3C9208D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48978-4F9A-4887-B98A-BA5DA5316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30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1A97-E837-4549-9DD5-CE787CC0C1F9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5909-3E65-48CC-A176-3F4D3E4A7A2C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AF78-33D1-4E79-9636-CE8F99B438BD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9A0B-CE85-4FA7-A36D-BD0AFEECB12A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523F-73EB-4025-AACD-31A8A3466F6C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D495-BA0D-4001-A6ED-473B3BD0254B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2C65-2E3B-4745-A215-901C94D05AC1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B5BF-DD8E-4DC1-93A2-170AE19843F2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E521-9A64-48AC-ADF3-8C870A45F853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594F-FA39-4597-BBA5-22810247CEBE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42C4-8415-4D65-87B4-BEC08861654C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FAC048-930F-4E24-BA45-BFE3EC5AD4B2}" type="datetime1">
              <a:rPr lang="ru-RU" smtClean="0"/>
              <a:pPr/>
              <a:t>15.04.2022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A6D13F-97AB-4629-892E-EDF65CEF44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pokrowckaj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85728"/>
            <a:ext cx="7358114" cy="6215106"/>
          </a:xfrm>
          <a:solidFill>
            <a:schemeClr val="accent2">
              <a:lumMod val="20000"/>
              <a:lumOff val="80000"/>
              <a:alpha val="83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Реализации тематического проекта  «Формирование и развитие функциональной грамотности. Естественнонаучная грамотность».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МОУ Покровская СОШ</a:t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Зиминский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err="1">
                <a:solidFill>
                  <a:srgbClr val="2B275B"/>
                </a:solidFill>
                <a:effectLst/>
                <a:latin typeface="Times New Roman" pitchFamily="18" charset="0"/>
                <a:cs typeface="Times New Roman" pitchFamily="18" charset="0"/>
              </a:rPr>
              <a:t>Потыльцева</a:t>
            </a:r>
            <a:r>
              <a:rPr lang="ru-RU" sz="1800" u="sng" dirty="0">
                <a:solidFill>
                  <a:srgbClr val="2B275B"/>
                </a:solidFill>
                <a:effectLst/>
                <a:latin typeface="Times New Roman" pitchFamily="18" charset="0"/>
                <a:cs typeface="Times New Roman" pitchFamily="18" charset="0"/>
              </a:rPr>
              <a:t> Любовь Викторовна</a:t>
            </a:r>
            <a:r>
              <a:rPr lang="ru-RU" sz="1800" dirty="0">
                <a:solidFill>
                  <a:srgbClr val="2B275B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>
                <a:solidFill>
                  <a:srgbClr val="2B275B"/>
                </a:solidFill>
                <a:effectLst/>
                <a:latin typeface="Times New Roman" pitchFamily="18" charset="0"/>
                <a:cs typeface="Times New Roman" pitchFamily="18" charset="0"/>
              </a:rPr>
              <a:t>директор школы, учитель физики.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мероприятия: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29618" cy="541020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Мастер-класс «Типы учебных заданий по формированию ЕН грамотности»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Мастер-класс «Разработка учебных заданий на формирование ЕН грамотности»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Фестиваль открытых уроков, занятий, классных часов.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форуме образования образовательных организаций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Зиминского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Мастер-класс в рамках форума «Разработка учебных заданий на формирование ЕН грамотности».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мероприятия: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933588" cy="5500726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Апробация учебных заданий по формированию 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грамотности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и реализация программ, курсов внеурочной деятельности 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конкурсов для обучающихся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и реализация ученических проектов естественнонаучной направленности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обучающихся в муниципальных, региональных и всероссийских конкурсах, олимпиадах, НПК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длительных образовательных игр естественнонаучной направленности</a:t>
            </a:r>
          </a:p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Отражение информации на сайте школы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работы 2 этапа: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85818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 учебных заданий по формированию ЕН грамотности</a:t>
            </a:r>
          </a:p>
          <a:p>
            <a:pPr>
              <a:buFontTx/>
              <a:buChar char="-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сценарии мероприятий на формирование ЕН грамотности</a:t>
            </a:r>
          </a:p>
          <a:p>
            <a:pPr>
              <a:buFontTx/>
              <a:buChar char="-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Проекты</a:t>
            </a:r>
          </a:p>
          <a:p>
            <a:pPr>
              <a:buFontTx/>
              <a:buChar char="-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Регулярное проведение мониторинга формирования 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грамотности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работы 2 этапа: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уровня ЕН грамотности обучающихся за счет методов и форм обучения, активирующих познавательную деятельность учащихся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Активное использование федеральных и региональных  ресурсов по формированию и оценке ЕН грамотности в образовательном процессе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Принятие управленческих решений на основе комплексных данных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Проблемы, которые отмечают учителя.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571612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Отсутствие единого понимания уровня </a:t>
            </a:r>
            <a:r>
              <a:rPr lang="ru-RU" sz="2400" dirty="0" err="1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endParaRPr lang="ru-RU" sz="2400" dirty="0">
              <a:solidFill>
                <a:srgbClr val="2B275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и критериев оценки функциональной грамотности.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Работа над функциональной грамотностью проходит, в основном,  в рамках предмета, а это   достаточно сложно организовать.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Существует дефицит научно разработанных, отвечающих основным требованиям заданий и рекомендаций.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Разработка заданий учителем приводит к значительным потерям времени.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Во внеурочной деятельности активно участвуют не все ученики.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Функциональная грамотность и ФГОС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значимые аспекты обновленного ФГОС ООО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285860"/>
            <a:ext cx="8358214" cy="5267348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Функциональная грамотность и ФГОС:</a:t>
            </a:r>
            <a:b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значимые акценты нового ФГОС ООО</a:t>
            </a:r>
            <a:b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п.4 - освоение </a:t>
            </a:r>
            <a:r>
              <a:rPr lang="ru-RU" sz="2200" b="1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знаний, компетенций, необходимых </a:t>
            </a:r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200" b="1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для жизни в современном обществе</a:t>
            </a:r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, так и для успешного обучения на следующем уровне образования, а также в течение жизни»</a:t>
            </a:r>
            <a:b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п.35.2 - задачу «формирования </a:t>
            </a:r>
            <a:r>
              <a:rPr lang="ru-RU" sz="2200" b="1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функциональной грамотности </a:t>
            </a:r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2200" b="1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(способности решать учебные задачи и жизненные проблемные ситуации </a:t>
            </a:r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на основе сформированных предметных, </a:t>
            </a:r>
            <a:r>
              <a:rPr lang="ru-RU" sz="2200" dirty="0" err="1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 и универсальных способов деятельности)…</a:t>
            </a:r>
          </a:p>
          <a:p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2 п.27.2. Условия реализации программы основного общего образования должны обеспечивать для участников образовательных отношений возможность:</a:t>
            </a:r>
            <a:b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- формирования </a:t>
            </a:r>
            <a:r>
              <a:rPr lang="ru-RU" sz="2200" b="1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функциональной грамотности </a:t>
            </a:r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обучающихся, включающей овладение ключевыми компетенциями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099" y="642918"/>
            <a:ext cx="819751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Что значит, что учитель готов к развитию функциональной грамотности в учебном процессе?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2000240"/>
            <a:ext cx="754514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Результаты анкетирования педагогов о готовности к формированию ФГ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4568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4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Показатели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ЕНГ,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МГ,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ФГ,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ГК,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КМ,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ЧГ,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Владеете ли вы понятиями связанными с функциональной грамотностью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Владеете ли практиками формирования ФГ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Различаете ли вы формирование и оценку ФГ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Понимаете ли, роль учебных заданий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Умеете ли отбирать учебные задания для формирования ФГ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Умеете ли разрабатывать учебные задания для формирования ФГ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Владеете ли практиками развивающего обучения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Владеете ли методами, приемами  по формированию ФГ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Владеете ли технологией формирующего оценивания с учетом критериального подхода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Умеете ли работать в команде учителей, организуя межпредметное взаимодействие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Задачи образовательной организации в развитии функциональной грамотности учащихся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85786" y="1357298"/>
            <a:ext cx="8358214" cy="3695712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Необходимо внести изменения в данный проект; </a:t>
            </a:r>
          </a:p>
          <a:p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разработать план по развитию функциональной грамотности;</a:t>
            </a:r>
          </a:p>
          <a:p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 назначить  ответственных за каждое направление, которые будут отвечать за реализацию плана по развитию функциональной грамотности;  </a:t>
            </a:r>
          </a:p>
          <a:p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спланировать методическую работу по разработке и использованию заданий для формирования функциональной грамотности, изучить особенности инструментария и подходы к оценке функциональной грамотности;</a:t>
            </a:r>
          </a:p>
          <a:p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проанализировать учебно-методические материалы, которые используют учителя, и обеспечить учителей учебными материалами нового поколения;</a:t>
            </a:r>
          </a:p>
          <a:p>
            <a:r>
              <a:rPr lang="ru-RU" sz="22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перестроить методическую работу учителей, создать механизмы мотивации учителей, организации их сотрудничества и обмена опытом, а также поощрения их работы.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1428736"/>
            <a:ext cx="7729534" cy="3900501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условий способствующих формированию и повышению уровня естественнонаучной грамотности обучающихся, повышению  качества общего образования к 2024 год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</a:p>
          <a:p>
            <a:pPr>
              <a:buNone/>
            </a:pPr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286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Вопросы для размышления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Организация учебной деятельности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1714488"/>
            <a:ext cx="792961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 для сотрудничества: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altLang="ru-RU" sz="2400" dirty="0"/>
          </a:p>
          <a:p>
            <a:endParaRPr lang="ru-RU" altLang="ru-RU" sz="2400" dirty="0"/>
          </a:p>
          <a:p>
            <a:pPr>
              <a:buNone/>
            </a:pP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  электронной почты: </a:t>
            </a:r>
            <a:r>
              <a:rPr lang="en-US" alt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pokrowckaj@mail.ru</a:t>
            </a:r>
            <a:r>
              <a:rPr lang="en-US" alt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ru-RU" alt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: 89500998141</a:t>
            </a:r>
          </a:p>
          <a:p>
            <a:endParaRPr lang="ru-RU" sz="2400" dirty="0"/>
          </a:p>
          <a:p>
            <a:endParaRPr lang="ru-RU" sz="2400" dirty="0"/>
          </a:p>
          <a:p>
            <a:pPr algn="ctr">
              <a:buNone/>
            </a:pP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Потыльцева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Любовь Викторовна</a:t>
            </a:r>
          </a:p>
          <a:p>
            <a:pPr algn="ctr">
              <a:buNone/>
            </a:pP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Стаецкая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Елена Александровна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идея 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1600200"/>
            <a:ext cx="7786742" cy="4525963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содержания образования естественнонаучной направленности, форм, методов и приёмов образования, а так же повышение профессионального уровня учителя по вопросам формирования и оценки естественнонаучной грамотности обучающихся.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06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3357586" cy="725470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Значимость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1000108"/>
            <a:ext cx="8001024" cy="382906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образовательной модели по эффективному формированию и развитию естественнонаучной  грамотности. </a:t>
            </a:r>
          </a:p>
          <a:p>
            <a:pPr marL="0">
              <a:spcBef>
                <a:spcPts val="0"/>
              </a:spcBef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Трансляция опыта.</a:t>
            </a:r>
          </a:p>
          <a:p>
            <a:pPr marL="0">
              <a:spcBef>
                <a:spcPts val="0"/>
              </a:spcBef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программно-методического комплекта (рабочие программы по внеурочной деятельности НОО, ООО; методическое пособие для учителей; сборник заданий для учащихся)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5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52" y="1643050"/>
            <a:ext cx="7329510" cy="376873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Подготовительный ( 2019– 2021 год)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Практический (2021– 2023 год)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Рефлексивный ( 2024 год)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18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286676" cy="989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этап. Подготовительный</a:t>
            </a:r>
            <a:br>
              <a:rPr lang="ru-RU" sz="49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 1.09.2019 г по 31.08.2021 г.)</a:t>
            </a:r>
            <a:b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643866" cy="4911741"/>
          </a:xfrm>
        </p:spPr>
        <p:txBody>
          <a:bodyPr>
            <a:normAutofit fontScale="55000" lnSpcReduction="20000"/>
          </a:bodyPr>
          <a:lstStyle/>
          <a:p>
            <a:pPr>
              <a:buNone/>
              <a:defRPr/>
            </a:pPr>
            <a:endParaRPr lang="ru-RU" sz="3800" b="1" dirty="0">
              <a:solidFill>
                <a:srgbClr val="2B275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3800" b="1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8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 обеспечение условий для саморазвития, повышения уровня профессионального мастерства, овладения теоретическими основами современных технологий, новых форм, методов и средств обучения и воспитания</a:t>
            </a:r>
          </a:p>
          <a:p>
            <a:pPr>
              <a:buNone/>
              <a:defRPr/>
            </a:pPr>
            <a:r>
              <a:rPr lang="ru-RU" sz="3800" b="1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Результаты 1 этапа:</a:t>
            </a:r>
          </a:p>
          <a:p>
            <a:pPr lvl="0"/>
            <a:r>
              <a:rPr lang="ru-RU" sz="38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разработана нормативно-правовая  база сопровождения реализации проекта;</a:t>
            </a:r>
          </a:p>
          <a:p>
            <a:r>
              <a:rPr lang="ru-RU" sz="38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организовано  «горизонтальное обучения» среди педагогических работников, в том числе на основе обмена опытом;</a:t>
            </a:r>
          </a:p>
          <a:p>
            <a:pPr lvl="0"/>
            <a:r>
              <a:rPr lang="ru-RU" sz="38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внесены изменения в рабочие программы учебных предметов и  в воспитательные планы классных руководителей;</a:t>
            </a:r>
          </a:p>
          <a:p>
            <a:pPr lvl="0"/>
            <a:r>
              <a:rPr lang="ru-RU" sz="38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определён перечень электронных ресурсов;</a:t>
            </a:r>
          </a:p>
          <a:p>
            <a:pPr lvl="0"/>
            <a:r>
              <a:rPr lang="ru-RU" sz="38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создана страница на сайте школы;</a:t>
            </a:r>
          </a:p>
          <a:p>
            <a:pPr lvl="0"/>
            <a:r>
              <a:rPr lang="ru-RU" sz="38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проведён входной мониторинг обучающихся.</a:t>
            </a:r>
            <a:endParaRPr lang="ru-RU" dirty="0">
              <a:solidFill>
                <a:srgbClr val="2B275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этап.</a:t>
            </a: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Практический </a:t>
            </a:r>
            <a:b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с 1.10.2021 по 31.08.2023г)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28737"/>
            <a:ext cx="8001024" cy="442915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обеспечение условий направленных на  внедрение современных технологий, новых форм, методов и средств обучения и воспитания</a:t>
            </a:r>
            <a:endParaRPr lang="ru-RU" sz="3600" dirty="0">
              <a:solidFill>
                <a:srgbClr val="2B275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Wingdings" pitchFamily="2" charset="2"/>
              <a:buNone/>
            </a:pPr>
            <a:r>
              <a:rPr lang="ru-RU" sz="3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внедрить в образовательный процесс современные технологии, методы, формы и приёмы обучения и воспитания;</a:t>
            </a:r>
          </a:p>
          <a:p>
            <a:pPr>
              <a:buFont typeface="Wingdings" pitchFamily="2" charset="2"/>
              <a:buNone/>
            </a:pP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 подготовить педагогических работников к использованию и внедрению учебных заданий на формирование естественнонаучной грамотности</a:t>
            </a:r>
          </a:p>
          <a:p>
            <a:pPr>
              <a:buFontTx/>
              <a:buChar char="-"/>
            </a:pP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обеспечить инструменты для использования в педагогической практике подтвердивших эффективность методик и технологий обучения.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4980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Направления методической работы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480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Изучение теоретических основ формирования и оценки ЕН грамотности </a:t>
            </a:r>
            <a:br>
              <a:rPr lang="ru-RU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• Разработка системы заданий для формирования и оценки ЕН грамотности</a:t>
            </a:r>
            <a:br>
              <a:rPr lang="ru-RU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2B275B"/>
                </a:solidFill>
                <a:latin typeface="Times New Roman" pitchFamily="18" charset="0"/>
                <a:cs typeface="Times New Roman" pitchFamily="18" charset="0"/>
              </a:rPr>
              <a:t>• Педагогические практики формирования и оценки ЕН грамотности (для педагогического коллектива школ)</a:t>
            </a:r>
            <a:endParaRPr lang="ru-RU" sz="3000" dirty="0">
              <a:solidFill>
                <a:srgbClr val="2B275B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857232"/>
            <a:ext cx="3971924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0" dirty="0">
                <a:ln>
                  <a:noFill/>
                </a:ln>
                <a:solidFill>
                  <a:srgbClr val="2B275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1сентября 2021 г. на базе нашей школы открылся Центр образования естественнонаучной и технологической направленностей «Точка роста».</a:t>
            </a:r>
            <a:br>
              <a:rPr lang="ru-RU" sz="2200" b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>
              <a:effectLst/>
            </a:endParaRPr>
          </a:p>
        </p:txBody>
      </p:sp>
      <p:pic>
        <p:nvPicPr>
          <p:cNvPr id="5" name="Содержимое 4" descr="Точка рост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14290"/>
            <a:ext cx="371477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D13F-97AB-4629-892E-EDF65CEF446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000496" y="2071678"/>
            <a:ext cx="478631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B275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Ведётся факультатив «Функциональная грамотность» -3, 5, 6, 7,8 классах.,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000" dirty="0">
                <a:solidFill>
                  <a:srgbClr val="2B275B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B275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азработан курс по внеурочной деятельности «Практическая физиология человека» в 8-9 класса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B275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2B275B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B275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азработан элективный курс по физике «Юный экспериментатор» для учащихся 8 класса.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B275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Изменилось содержание и форма организации урока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B275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естественно-научной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B275B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направленности. На уроке проще стало  организовать эксперимент, исследование и проектную деятельность.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2B275B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https://r1.nubex.ru/s5801-055/47b87c7ff5_160x160__f1563_4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000240"/>
            <a:ext cx="2643204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1365</TotalTime>
  <Words>1135</Words>
  <Application>Microsoft Office PowerPoint</Application>
  <PresentationFormat>Экран (4:3)</PresentationFormat>
  <Paragraphs>192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Реализации тематического проекта  «Формирование и развитие функциональной грамотности. Естественнонаучная грамотность».  МОУ Покровская СОШ Зиминский район Потыльцева Любовь Викторовна, директор школы, учитель физики. </vt:lpstr>
      <vt:lpstr>Цель проекта </vt:lpstr>
      <vt:lpstr>Основная идея  проекта </vt:lpstr>
      <vt:lpstr>Значимость </vt:lpstr>
      <vt:lpstr>Этапы реализации проекта</vt:lpstr>
      <vt:lpstr>1 этап. Подготовительный  (с 1.09.2019 г по 31.08.2021 г.) </vt:lpstr>
      <vt:lpstr>2 этап. Практический  ( с 1.10.2021 по 31.08.2023г)</vt:lpstr>
      <vt:lpstr>Направления методической работы </vt:lpstr>
      <vt:lpstr>1сентября 2021 г. на базе нашей школы открылся Центр образования естественнонаучной и технологической направленностей «Точка роста». </vt:lpstr>
      <vt:lpstr>Основные мероприятия:</vt:lpstr>
      <vt:lpstr>Основные мероприятия:</vt:lpstr>
      <vt:lpstr>Результаты работы 2 этапа:</vt:lpstr>
      <vt:lpstr>Результаты работы 2 этапа:</vt:lpstr>
      <vt:lpstr>Проблемы, которые отмечают учителя.</vt:lpstr>
      <vt:lpstr>Функциональная грамотность и ФГОС значимые аспекты обновленного ФГОС ООО</vt:lpstr>
      <vt:lpstr>Презентация PowerPoint</vt:lpstr>
      <vt:lpstr>Что значит, что учитель готов к развитию функциональной грамотности в учебном процессе?</vt:lpstr>
      <vt:lpstr>Результаты анкетирования педагогов о готовности к формированию ФГ</vt:lpstr>
      <vt:lpstr>Задачи образовательной организации в развитии функциональной грамотности учащихся</vt:lpstr>
      <vt:lpstr>Вопросы для размышления Организация учебной деятельности</vt:lpstr>
      <vt:lpstr>Контакты для сотрудничества: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«Школьный2»</dc:title>
  <dc:creator>User</dc:creator>
  <cp:lastModifiedBy>Комитет ЗРМО</cp:lastModifiedBy>
  <cp:revision>140</cp:revision>
  <dcterms:created xsi:type="dcterms:W3CDTF">2014-05-22T18:41:05Z</dcterms:created>
  <dcterms:modified xsi:type="dcterms:W3CDTF">2022-04-15T07:08:38Z</dcterms:modified>
</cp:coreProperties>
</file>