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  <p:sldId id="265" r:id="rId3"/>
    <p:sldId id="257" r:id="rId4"/>
    <p:sldId id="259" r:id="rId5"/>
    <p:sldId id="260" r:id="rId6"/>
    <p:sldId id="262" r:id="rId7"/>
    <p:sldId id="263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574F-4A3D-4065-B104-5239F7CC8038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9248-E8B0-482A-B795-B5C8DDF698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52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574F-4A3D-4065-B104-5239F7CC8038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9248-E8B0-482A-B795-B5C8DDF698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430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574F-4A3D-4065-B104-5239F7CC8038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9248-E8B0-482A-B795-B5C8DDF698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2478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574F-4A3D-4065-B104-5239F7CC8038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9248-E8B0-482A-B795-B5C8DDF698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642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574F-4A3D-4065-B104-5239F7CC8038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9248-E8B0-482A-B795-B5C8DDF698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5000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574F-4A3D-4065-B104-5239F7CC8038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9248-E8B0-482A-B795-B5C8DDF698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841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574F-4A3D-4065-B104-5239F7CC8038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9248-E8B0-482A-B795-B5C8DDF698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661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574F-4A3D-4065-B104-5239F7CC8038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9248-E8B0-482A-B795-B5C8DDF698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189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574F-4A3D-4065-B104-5239F7CC8038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9248-E8B0-482A-B795-B5C8DDF698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86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574F-4A3D-4065-B104-5239F7CC8038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9248-E8B0-482A-B795-B5C8DDF698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5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574F-4A3D-4065-B104-5239F7CC8038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9248-E8B0-482A-B795-B5C8DDF698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71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574F-4A3D-4065-B104-5239F7CC8038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9248-E8B0-482A-B795-B5C8DDF698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438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574F-4A3D-4065-B104-5239F7CC8038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9248-E8B0-482A-B795-B5C8DDF698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338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574F-4A3D-4065-B104-5239F7CC8038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9248-E8B0-482A-B795-B5C8DDF698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566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574F-4A3D-4065-B104-5239F7CC8038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9248-E8B0-482A-B795-B5C8DDF698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99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574F-4A3D-4065-B104-5239F7CC8038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9248-E8B0-482A-B795-B5C8DDF698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316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6574F-4A3D-4065-B104-5239F7CC8038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6FA9248-E8B0-482A-B795-B5C8DDF698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861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  <p:sldLayoutId id="2147484056" r:id="rId12"/>
    <p:sldLayoutId id="2147484057" r:id="rId13"/>
    <p:sldLayoutId id="2147484058" r:id="rId14"/>
    <p:sldLayoutId id="2147484059" r:id="rId15"/>
    <p:sldLayoutId id="21474840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nteroko.ru/pisa18/pisa2018_sl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86692" y="374073"/>
            <a:ext cx="10543309" cy="10113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>
                <a:latin typeface="Arial" panose="020B0604020202020204" pitchFamily="34" charset="0"/>
                <a:cs typeface="Arial" panose="020B0604020202020204" pitchFamily="34" charset="0"/>
              </a:rPr>
              <a:t>Муниципальное общеобразовательное учреждение </a:t>
            </a:r>
            <a:br>
              <a:rPr lang="ru-RU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>
                <a:latin typeface="Arial" panose="020B0604020202020204" pitchFamily="34" charset="0"/>
                <a:cs typeface="Arial" panose="020B0604020202020204" pitchFamily="34" charset="0"/>
              </a:rPr>
              <a:t>Новолетниковская средняя общеобразовательная школа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108364" y="1792521"/>
            <a:ext cx="9879426" cy="3781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3600" b="1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3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О результатах этапа  муниципального проекта «Функциональная грамотность. Естественнонаучная грамотность» </a:t>
            </a:r>
          </a:p>
        </p:txBody>
      </p:sp>
    </p:spTree>
    <p:extLst>
      <p:ext uri="{BB962C8B-B14F-4D97-AF65-F5344CB8AC3E}">
        <p14:creationId xmlns:p14="http://schemas.microsoft.com/office/powerpoint/2010/main" val="2417488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Определение, используемое в PISA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9727431" cy="4420320"/>
          </a:xfrm>
        </p:spPr>
        <p:txBody>
          <a:bodyPr>
            <a:noAutofit/>
          </a:bodyPr>
          <a:lstStyle/>
          <a:p>
            <a:pPr marL="90170" indent="367030" algn="just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Естественнонаучная</a:t>
            </a:r>
            <a:r>
              <a:rPr lang="ru-RU" sz="36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3600" b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грамотность</a:t>
            </a:r>
            <a:r>
              <a:rPr lang="ru-RU" sz="36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- это способность человека занимать активную гражданскую позицию по общественно- значимым вопросам, связанным с естественными науками, и его готовность интересоваться </a:t>
            </a:r>
            <a:r>
              <a:rPr lang="ru-RU" sz="3600" b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естественнонаучными</a:t>
            </a:r>
            <a:r>
              <a:rPr lang="ru-RU" sz="36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идеями. 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231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75669" cy="739832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75669" cy="739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664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4909" y="2424547"/>
            <a:ext cx="10377055" cy="1673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анализ деятельности ОО по выполнению задач муниципального проекта «Функциональная грамотность. Естественнонаучная грамотность»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099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1514007"/>
            <a:ext cx="8919279" cy="4497049"/>
          </a:xfrm>
        </p:spPr>
        <p:txBody>
          <a:bodyPr>
            <a:noAutofit/>
          </a:bodyPr>
          <a:lstStyle/>
          <a:p>
            <a:pPr lvl="0" algn="just">
              <a:lnSpc>
                <a:spcPct val="107000"/>
              </a:lnSpc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Проанализировать процент выполнения задач, поставленных в начале реализации муниципального проекта.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Проанализировать уровень достижения планируемых результатов.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Подготовить выступление по итогам реализации муниципального проекта на педагогическом форуме «Развитие образования Зиминского района – 2022»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35864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0360" y="484632"/>
            <a:ext cx="11603419" cy="1609344"/>
          </a:xfrm>
        </p:spPr>
        <p:txBody>
          <a:bodyPr>
            <a:normAutofit/>
          </a:bodyPr>
          <a:lstStyle/>
          <a:p>
            <a:pPr algn="ctr"/>
            <a:r>
              <a:rPr lang="ru-RU" sz="4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Проведенные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мероприятия</a:t>
            </a:r>
            <a:b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74618"/>
            <a:ext cx="9630448" cy="5126181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lnSpc>
                <a:spcPts val="1200"/>
              </a:lnSpc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1.Обновилось содержание и технологии преподавания </a:t>
            </a:r>
          </a:p>
          <a:p>
            <a:pPr marL="0" lvl="0" indent="0" algn="just">
              <a:lnSpc>
                <a:spcPts val="1200"/>
              </a:lnSpc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общеобразовательных программ.</a:t>
            </a:r>
            <a:endParaRPr lang="ru-RU" sz="2400" dirty="0">
              <a:solidFill>
                <a:schemeClr val="tx1"/>
              </a:solidFill>
            </a:endParaRPr>
          </a:p>
          <a:p>
            <a:pPr marL="0" lvl="0" indent="0" algn="just">
              <a:lnSpc>
                <a:spcPts val="1200"/>
              </a:lnSpc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lvl="0" indent="0" algn="just">
              <a:lnSpc>
                <a:spcPts val="1200"/>
              </a:lnSpc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2.Обновится материально-техническая база образовательной </a:t>
            </a:r>
          </a:p>
          <a:p>
            <a:pPr marL="0" lvl="0" indent="0" algn="just">
              <a:lnSpc>
                <a:spcPts val="1200"/>
              </a:lnSpc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организации в связи с открытием  «Точка роста».</a:t>
            </a:r>
            <a:endParaRPr lang="ru-RU" sz="2400" dirty="0">
              <a:solidFill>
                <a:schemeClr val="tx1"/>
              </a:solidFill>
            </a:endParaRPr>
          </a:p>
          <a:p>
            <a:pPr lvl="0" algn="just">
              <a:lnSpc>
                <a:spcPts val="1200"/>
              </a:lnSpc>
              <a:buFont typeface="+mj-lt"/>
              <a:buAutoNum type="arabicPeriod"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lvl="0" indent="0" algn="just">
              <a:lnSpc>
                <a:spcPts val="1200"/>
              </a:lnSpc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3.Увеличилось число педагогических работников, прошедших </a:t>
            </a:r>
          </a:p>
          <a:p>
            <a:pPr marL="0" lvl="0" indent="0" algn="just">
              <a:lnSpc>
                <a:spcPts val="1200"/>
              </a:lnSpc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профессиональную переподготовку в сфере </a:t>
            </a:r>
          </a:p>
          <a:p>
            <a:pPr marL="0" lvl="0" indent="0" algn="just">
              <a:lnSpc>
                <a:spcPts val="1200"/>
              </a:lnSpc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естественнонаучной грамотности (прошли переподготовку е </a:t>
            </a:r>
          </a:p>
          <a:p>
            <a:pPr marL="0" lvl="0" indent="0" algn="just">
              <a:lnSpc>
                <a:spcPts val="1200"/>
              </a:lnSpc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учителя и 3 учителя курсы повышения квалификации.</a:t>
            </a:r>
            <a:endParaRPr lang="ru-RU" sz="2400" dirty="0">
              <a:solidFill>
                <a:schemeClr val="tx1"/>
              </a:solidFill>
            </a:endParaRPr>
          </a:p>
          <a:p>
            <a:pPr lvl="0" algn="just">
              <a:lnSpc>
                <a:spcPts val="1200"/>
              </a:lnSpc>
              <a:buFont typeface="+mj-lt"/>
              <a:buAutoNum type="arabicPeriod"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lvl="0" indent="0" algn="just">
              <a:lnSpc>
                <a:spcPts val="1200"/>
              </a:lnSpc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4.Увеличилось  число обучающихся, выбравших естественнонаучные </a:t>
            </a:r>
          </a:p>
          <a:p>
            <a:pPr marL="0" lvl="0" indent="0" algn="just">
              <a:lnSpc>
                <a:spcPts val="1200"/>
              </a:lnSpc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дисциплины для сдачи государственной итоговой аттестации в 2022 году.</a:t>
            </a:r>
            <a:endParaRPr lang="ru-RU" sz="2400" dirty="0">
              <a:solidFill>
                <a:schemeClr val="tx1"/>
              </a:solidFill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5.Диссеминация  (транслирование) опыта: форум РМО (участие), 2022 году отменили, т.к. болели учителя.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6. Реализация проекта составила 83%.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544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9" y="484632"/>
            <a:ext cx="6065243" cy="1609344"/>
          </a:xfrm>
        </p:spPr>
        <p:txBody>
          <a:bodyPr>
            <a:normAutofit/>
          </a:bodyPr>
          <a:lstStyle/>
          <a:p>
            <a:r>
              <a:rPr lang="ru-RU" sz="4800" dirty="0"/>
              <a:t>Что сделано?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9449" y="1634836"/>
            <a:ext cx="10053272" cy="3896534"/>
          </a:xfrm>
        </p:spPr>
        <p:txBody>
          <a:bodyPr>
            <a:normAutofit fontScale="55000" lnSpcReduction="20000"/>
          </a:bodyPr>
          <a:lstStyle/>
          <a:p>
            <a:pPr lvl="0" algn="just">
              <a:lnSpc>
                <a:spcPct val="115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практической части реализации проекта разработали и утвердили программу внеурочной деятельности «Юные исследователи» для обучающихся начальной школы,  и с 5 по 7 классы «Чему природа учит»  с целью  воспитания функционально грамотного человека, способного использовать все постоянно приобретаемые в течение жизни знания, умения и навыки для решения максимально широкого диапазона жизненных задач в различных сферах человеческой деятельности, общения и социальных отношений ведётся внеурочная деятельность. </a:t>
            </a:r>
          </a:p>
          <a:p>
            <a:pPr lvl="0" algn="just">
              <a:lnSpc>
                <a:spcPct val="115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последний учебный день четверти проводится Естественнонаучная функциональная ПЯТНИЦА по материалам международных исследований, платформы российской электронной школы.</a:t>
            </a:r>
          </a:p>
          <a:p>
            <a:pPr lvl="0" algn="just">
              <a:lnSpc>
                <a:spcPct val="115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Педагоги естественнонаучного цикла работают по разработанным технологическим картам.</a:t>
            </a:r>
          </a:p>
          <a:p>
            <a:pPr lvl="0" algn="just">
              <a:lnSpc>
                <a:spcPct val="115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3 года работы по данному направлению мы получили следующие методические продукты: методические рекомендации для педагога «Немного о естественнонаучной грамотности», банки учебных заданий для обучающихся, программы внеурочной деятельности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9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851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66800" y="962060"/>
            <a:ext cx="10086109" cy="4689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800" dirty="0"/>
              <a:t>Спасибо </a:t>
            </a:r>
            <a:br>
              <a:rPr lang="ru-RU" sz="4800" dirty="0"/>
            </a:br>
            <a:r>
              <a:rPr lang="ru-RU" sz="4800" dirty="0"/>
              <a:t>за внимание!</a:t>
            </a:r>
          </a:p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93692" y="3642610"/>
            <a:ext cx="905405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Добро пожаловать в педагогическую мастерскую «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Эффективные приемы формирования и развития естественнонаучной грамотности у обучающихся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»!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45052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5300" dirty="0"/>
              <a:t>Литература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2160589"/>
            <a:ext cx="9685866" cy="4170938"/>
          </a:xfrm>
        </p:spPr>
        <p:txBody>
          <a:bodyPr>
            <a:normAutofit/>
          </a:bodyPr>
          <a:lstStyle/>
          <a:p>
            <a:pPr lvl="0"/>
            <a:r>
              <a:rPr lang="ru-RU" sz="3600" dirty="0"/>
              <a:t>Тематический муниципальный проект «Функциональная грамотность. Естественнонаучная грамотность»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ru-RU" sz="36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http://www.centeroko.ru/pisa18/pisa2018_sl.html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6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https://fg.resh.edu.ru/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</TotalTime>
  <Words>404</Words>
  <Application>Microsoft Office PowerPoint</Application>
  <PresentationFormat>Широкоэкранный</PresentationFormat>
  <Paragraphs>38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Wingdings 3</vt:lpstr>
      <vt:lpstr>Аспект</vt:lpstr>
      <vt:lpstr>Презентация PowerPoint</vt:lpstr>
      <vt:lpstr>Определение, используемое в PISA</vt:lpstr>
      <vt:lpstr>Презентация PowerPoint</vt:lpstr>
      <vt:lpstr>ЦЕЛЬ</vt:lpstr>
      <vt:lpstr>Задачи</vt:lpstr>
      <vt:lpstr>Проведенные мероприятия </vt:lpstr>
      <vt:lpstr>Что сделано?</vt:lpstr>
      <vt:lpstr>Презентация PowerPoint</vt:lpstr>
      <vt:lpstr>Литература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nikmary2809@yandex.ru</dc:creator>
  <cp:lastModifiedBy>Комитет ЗРМО</cp:lastModifiedBy>
  <cp:revision>30</cp:revision>
  <dcterms:created xsi:type="dcterms:W3CDTF">2021-03-23T02:59:05Z</dcterms:created>
  <dcterms:modified xsi:type="dcterms:W3CDTF">2022-04-15T07:08:20Z</dcterms:modified>
</cp:coreProperties>
</file>