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</p:sldMasterIdLst>
  <p:notesMasterIdLst>
    <p:notesMasterId r:id="rId22"/>
  </p:notesMasterIdLst>
  <p:sldIdLst>
    <p:sldId id="281" r:id="rId3"/>
    <p:sldId id="303" r:id="rId4"/>
    <p:sldId id="316" r:id="rId5"/>
    <p:sldId id="317" r:id="rId6"/>
    <p:sldId id="283" r:id="rId7"/>
    <p:sldId id="318" r:id="rId8"/>
    <p:sldId id="313" r:id="rId9"/>
    <p:sldId id="320" r:id="rId10"/>
    <p:sldId id="321" r:id="rId11"/>
    <p:sldId id="319" r:id="rId12"/>
    <p:sldId id="309" r:id="rId13"/>
    <p:sldId id="322" r:id="rId14"/>
    <p:sldId id="286" r:id="rId15"/>
    <p:sldId id="289" r:id="rId16"/>
    <p:sldId id="308" r:id="rId17"/>
    <p:sldId id="304" r:id="rId18"/>
    <p:sldId id="307" r:id="rId19"/>
    <p:sldId id="305" r:id="rId20"/>
    <p:sldId id="31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0842" autoAdjust="0"/>
  </p:normalViewPr>
  <p:slideViewPr>
    <p:cSldViewPr>
      <p:cViewPr varScale="1">
        <p:scale>
          <a:sx n="82" d="100"/>
          <a:sy n="82" d="100"/>
        </p:scale>
        <p:origin x="16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F89AA-F7A7-4A42-A32A-6F612F2A4ACE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46430-CB20-4A5F-A0CB-7950FBF5A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1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46430-CB20-4A5F-A0CB-7950FBF5A08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6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46430-CB20-4A5F-A0CB-7950FBF5A08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6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46430-CB20-4A5F-A0CB-7950FBF5A08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2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3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3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7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8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40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45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97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08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34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5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75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2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86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3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1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0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7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5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9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5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1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80512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785786" y="1268760"/>
            <a:ext cx="73581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n w="3175">
                  <a:solidFill>
                    <a:prstClr val="black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ЭЙДЕТИКА КАК СРЕДСТВО РАЗВИТИЯ ПОЗНАВАТЕЛЬНЫХ СПОСОБНОСТЕЙ В РАЗВИТИИ ДЕТЕЙ ДОШКОЛЬНОГО ТВОЗРАСТА</a:t>
            </a:r>
            <a:endParaRPr lang="ru-RU" sz="2400" b="1" i="1" dirty="0">
              <a:ln w="3175">
                <a:solidFill>
                  <a:prstClr val="black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51520" y="142852"/>
            <a:ext cx="8712968" cy="928694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1600" b="1" i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itchFamily="18" charset="0"/>
              </a:rPr>
              <a:t>БАТАМИНСКИЙ ДЕТСКИЙ САД «УЛЫБКА»</a:t>
            </a:r>
            <a:br>
              <a:rPr lang="ru-RU" sz="1600" b="1" i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itchFamily="18" charset="0"/>
              </a:rPr>
              <a:t>(МДОУ </a:t>
            </a:r>
            <a:r>
              <a:rPr lang="ru-RU" sz="1600" b="1" i="1" dirty="0" err="1">
                <a:solidFill>
                  <a:srgbClr val="0909E7"/>
                </a:solidFill>
                <a:latin typeface="Times New Roman" pitchFamily="18" charset="0"/>
                <a:cs typeface="Times New Roman" pitchFamily="18" charset="0"/>
              </a:rPr>
              <a:t>Батаминский</a:t>
            </a:r>
            <a:r>
              <a:rPr lang="ru-RU" sz="1600" b="1" i="1" dirty="0">
                <a:solidFill>
                  <a:srgbClr val="0909E7"/>
                </a:solidFill>
                <a:latin typeface="Times New Roman" pitchFamily="18" charset="0"/>
                <a:cs typeface="Times New Roman" pitchFamily="18" charset="0"/>
              </a:rPr>
              <a:t> детский сад «Улыбка»)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5000636"/>
            <a:ext cx="38683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5357826"/>
            <a:ext cx="4582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МЕЛЬНИЧЕНКО ЕЛЕНА СЕРГЕЕВНА,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66478"/>
            <a:ext cx="3579217" cy="25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278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2" name="Скругленный прямоугольник 21"/>
          <p:cNvSpPr/>
          <p:nvPr/>
        </p:nvSpPr>
        <p:spPr bwMode="auto">
          <a:xfrm>
            <a:off x="607191" y="2988729"/>
            <a:ext cx="3571900" cy="14287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endPara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 bwMode="auto">
          <a:xfrm rot="5400000">
            <a:off x="7465239" y="3464719"/>
            <a:ext cx="21431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 bwMode="auto">
          <a:xfrm>
            <a:off x="678629" y="1490811"/>
            <a:ext cx="3500462" cy="78581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222102" y="4761158"/>
            <a:ext cx="3357586" cy="78581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198918" y="1052736"/>
            <a:ext cx="3429024" cy="161692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2952" y="3067649"/>
            <a:ext cx="35004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3175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АССОЦИАЦИИ, СВЯЗАННЫЕ С ГЕОМЕТРИЧЕСКИМИ ФИГУРАМИ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42364" y="1038442"/>
            <a:ext cx="33575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3175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СВОБОДНЫЕ АССОЦИАЦИИ, СВЯЗАННЫЕ С ПРЕДМЕТНЫМИ ОБРАЗАМИ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74984" y="1481348"/>
            <a:ext cx="3071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ЦВЕТОВЫЕ АССОЦИАЦИИ</a:t>
            </a:r>
          </a:p>
        </p:txBody>
      </p:sp>
      <p:sp>
        <p:nvSpPr>
          <p:cNvPr id="28" name="Заголовок 4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01056" cy="42862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909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 ЭЙДЕТИКИ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42364" y="4715979"/>
            <a:ext cx="3071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ТАКТИЛЬНЫЕ АССОЦИАЦИИ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378083" y="3300740"/>
            <a:ext cx="3286148" cy="85725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727614" y="4716004"/>
            <a:ext cx="3357586" cy="92869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36413" y="3313869"/>
            <a:ext cx="3071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ПРЕДМЕТНЫЕ АССОЦИАЦИИ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98486" y="4809682"/>
            <a:ext cx="3071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ЗВУКОВЫЕ АСООЦИАЦИИ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745290"/>
            <a:ext cx="35909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0330" y="586306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4400" b="1" dirty="0" err="1">
                <a:ln w="317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друдлы</a:t>
            </a:r>
            <a:endParaRPr lang="ru-RU" sz="4400" b="1" dirty="0">
              <a:ln w="3175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99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9" grpId="0"/>
      <p:bldP spid="33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7900" y="116632"/>
            <a:ext cx="8461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СО СВОБОДНЫМИ АССОЦИАЦИЯМИ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(используются на первом этапе занятий)</a:t>
            </a:r>
          </a:p>
        </p:txBody>
      </p:sp>
      <p:pic>
        <p:nvPicPr>
          <p:cNvPr id="17" name="Объект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00" y="5385637"/>
            <a:ext cx="1118459" cy="141189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9" name="Объект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352" y="5415878"/>
            <a:ext cx="1085341" cy="136829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0" name="Объект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73" y="5415878"/>
            <a:ext cx="1340025" cy="138022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1" name="Объект 4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3339" y="5409912"/>
            <a:ext cx="1069605" cy="138022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2" name="Объект 4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986" y="5418642"/>
            <a:ext cx="1174276" cy="137746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074" name="Picture 2" descr="J:\эйдетика\фото эйдетика\IMG20220329095951_01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828" y="1717611"/>
            <a:ext cx="4054465" cy="36424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эйдетика\фото эйдетика\IMG20220329100056_01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987" y="1663998"/>
            <a:ext cx="3012549" cy="35574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003122"/>
            <a:ext cx="8758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- научить обосновывать свой ассоциативный выбор.</a:t>
            </a:r>
          </a:p>
        </p:txBody>
      </p:sp>
    </p:spTree>
    <p:extLst>
      <p:ext uri="{BB962C8B-B14F-4D97-AF65-F5344CB8AC3E}">
        <p14:creationId xmlns:p14="http://schemas.microsoft.com/office/powerpoint/2010/main" val="1333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7900" y="116632"/>
            <a:ext cx="8461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СО СВОБОДНЫМИ АССОЦИАЦИЯМИ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(используются на первом этапе занятий)</a:t>
            </a:r>
          </a:p>
        </p:txBody>
      </p:sp>
      <p:pic>
        <p:nvPicPr>
          <p:cNvPr id="17" name="Объект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00" y="5385637"/>
            <a:ext cx="1118459" cy="141189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9" name="Объект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352" y="5415878"/>
            <a:ext cx="1085341" cy="136829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0" name="Объект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73" y="5415878"/>
            <a:ext cx="1340025" cy="138022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1" name="Объект 4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3339" y="5409912"/>
            <a:ext cx="1069605" cy="138022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2" name="Объект 4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986" y="5418642"/>
            <a:ext cx="1174276" cy="137746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6013"/>
            <a:ext cx="4616273" cy="3454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G:\эйдетика\фото эйдетика\фото эйдетика\игра- что принес носорог\Screenshot_20220330-111807_Gallery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7284" y="1954170"/>
            <a:ext cx="4548248" cy="33552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pic>
        <p:nvPicPr>
          <p:cNvPr id="16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39"/>
          <a:stretch/>
        </p:blipFill>
        <p:spPr>
          <a:xfrm>
            <a:off x="6156176" y="5517232"/>
            <a:ext cx="1152129" cy="1036916"/>
          </a:xfrm>
        </p:spPr>
      </p:pic>
      <p:pic>
        <p:nvPicPr>
          <p:cNvPr id="20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5589240"/>
            <a:ext cx="1189755" cy="1026401"/>
          </a:xfrm>
        </p:spPr>
      </p:pic>
      <p:pic>
        <p:nvPicPr>
          <p:cNvPr id="21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6376" y="5589240"/>
            <a:ext cx="1080120" cy="981939"/>
          </a:xfrm>
        </p:spPr>
      </p:pic>
      <p:sp>
        <p:nvSpPr>
          <p:cNvPr id="13" name="Прямоугольник 12"/>
          <p:cNvSpPr/>
          <p:nvPr/>
        </p:nvSpPr>
        <p:spPr>
          <a:xfrm>
            <a:off x="223139" y="0"/>
            <a:ext cx="8929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ЦВЕТОВЫЕ АССОЦИАЦИИ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3450" y="450771"/>
            <a:ext cx="8677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Нарисованные пятна различных цветов.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цветные изображения предметов или явлений!!!</a:t>
            </a:r>
          </a:p>
        </p:txBody>
      </p:sp>
      <p:pic>
        <p:nvPicPr>
          <p:cNvPr id="4098" name="Picture 2" descr="J:\эйдетика\фото эйдетика\IMG_20220329_10093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615706"/>
            <a:ext cx="4798028" cy="38193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эйдетика\фото эйдетика\IMG_20220330_1254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950184" cy="52669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0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60" y="-20961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1"/>
            <a:ext cx="8820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ТАКТИЛЬНЫЕ АССОЦИАЦИИ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463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тактильных картинок, каждая из которых имеет свою фактуру: мех, наждачная бумага, фланель, веревка, палочки, капельки воска, велюр...</a:t>
            </a:r>
          </a:p>
        </p:txBody>
      </p:sp>
      <p:pic>
        <p:nvPicPr>
          <p:cNvPr id="5122" name="Picture 2" descr="J:\эйдетика\фото эйдетика\IMG20220328165656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197" y="1827620"/>
            <a:ext cx="3663209" cy="3563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517232"/>
            <a:ext cx="5652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чем ты подумал,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прикоснувшись к этой картинке?» </a:t>
            </a:r>
          </a:p>
        </p:txBody>
      </p:sp>
      <p:pic>
        <p:nvPicPr>
          <p:cNvPr id="2050" name="Picture 2" descr="G:\эйдетика\фото эйдетика\IMG20220330112417_0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1536436"/>
            <a:ext cx="3600400" cy="52083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28554"/>
            <a:ext cx="8784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ПРЕДМЕТНЫЕ АССОЦИАЦИИ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90219"/>
            <a:ext cx="8391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(установление связей предметов или между собой, или с их признаками)</a:t>
            </a:r>
          </a:p>
        </p:txBody>
      </p:sp>
      <p:pic>
        <p:nvPicPr>
          <p:cNvPr id="3074" name="Picture 2" descr="G:\эйдетика\фото эйдетика\IMG20220330113205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88607" y="889363"/>
            <a:ext cx="4886707" cy="57504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i (8)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990658"/>
            <a:ext cx="1577242" cy="985776"/>
          </a:xfrm>
          <a:prstGeom prst="rect">
            <a:avLst/>
          </a:prstGeom>
        </p:spPr>
      </p:pic>
      <p:pic>
        <p:nvPicPr>
          <p:cNvPr id="16" name="Рисунок 15" descr="i (9)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754" y="2893217"/>
            <a:ext cx="1428751" cy="1071563"/>
          </a:xfrm>
          <a:prstGeom prst="rect">
            <a:avLst/>
          </a:prstGeom>
        </p:spPr>
      </p:pic>
      <p:pic>
        <p:nvPicPr>
          <p:cNvPr id="22" name="Рисунок 21" descr="stock-photo-54019644-ten-russian-rubles-coin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759426"/>
            <a:ext cx="1008112" cy="1008112"/>
          </a:xfrm>
          <a:prstGeom prst="rect">
            <a:avLst/>
          </a:prstGeom>
        </p:spPr>
      </p:pic>
      <p:pic>
        <p:nvPicPr>
          <p:cNvPr id="23" name="Рисунок 22" descr="i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4208" y="2071692"/>
            <a:ext cx="784183" cy="8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5536" y="126333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ЗВУКОВЫЕ АССОЦИАЦИИ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87335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 записи различных звуков и шумов</a:t>
            </a:r>
            <a:r>
              <a:rPr lang="ru-RU" sz="2800" dirty="0">
                <a:latin typeface="Times New Roman"/>
                <a:ea typeface="Calibri"/>
              </a:rPr>
              <a:t> (бытовые шумы, звуки природы, музыкальные звуки, звуки улицы и др.)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Звуковые мешочки</a:t>
            </a:r>
          </a:p>
        </p:txBody>
      </p:sp>
      <p:pic>
        <p:nvPicPr>
          <p:cNvPr id="6146" name="Picture 2" descr="J:\эйдетика\фото эйдетика\IMG20220328165936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670" y="2706741"/>
            <a:ext cx="3312368" cy="34758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эйдетика\фото эйдетика\IMG20220329094206_0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2434" y="1785804"/>
            <a:ext cx="2571750" cy="41970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:\эйдетика\фото эйдетика\IMG20220329094239_0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5510" y="2924944"/>
            <a:ext cx="2936924" cy="26452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4996" y="5614628"/>
            <a:ext cx="6043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чем ты подумал, услышав этот звук?»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205" y="6078599"/>
            <a:ext cx="9021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отгадывать, что находится в мешочках, важно создать ассоциативные образы звуков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3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ДРУДЛЫ</a:t>
            </a:r>
          </a:p>
        </p:txBody>
      </p:sp>
      <p:pic>
        <p:nvPicPr>
          <p:cNvPr id="8194" name="Picture 2" descr="J:\эйдетика\фото эйдетика\IMG20220329093720_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2916324" cy="38884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48680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загадка – головоломка; рисунок, о котором невозможно четко сказать, что это такое. </a:t>
            </a:r>
          </a:p>
        </p:txBody>
      </p:sp>
      <p:pic>
        <p:nvPicPr>
          <p:cNvPr id="18" name="Рисунок 17" descr="https://ds04.infourok.ru/uploads/ex/093e/0002ef6d-b671f045/img6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7239" y="2930601"/>
            <a:ext cx="5503503" cy="37331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3509" y="1412776"/>
            <a:ext cx="88569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ассоциативного мышления, памяти, учат находить нестандартные подходы к разнообразным задачам.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734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71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педагогов с родителями (законными представителями)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27687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Ежедневные совместные игры и общение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01317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эйдетика? Как использовать игровые приемы эйдетики дома, например, при разучивании стихотворений, повторении цифр, названии месяцев, дней недели и т.д.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391980" y="1416998"/>
            <a:ext cx="360040" cy="671879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22436" y="2861786"/>
            <a:ext cx="289912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«Секреты эйдетики»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51424" y="4005062"/>
            <a:ext cx="340715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4005063"/>
            <a:ext cx="196291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</p:txBody>
      </p:sp>
    </p:spTree>
    <p:extLst>
      <p:ext uri="{BB962C8B-B14F-4D97-AF65-F5344CB8AC3E}">
        <p14:creationId xmlns:p14="http://schemas.microsoft.com/office/powerpoint/2010/main" val="133382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dirty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909E7"/>
                </a:solidFill>
                <a:latin typeface="Times New Roman" pitchFamily="18" charset="0"/>
                <a:cs typeface="Times New Roman" pitchFamily="18" charset="0"/>
              </a:rPr>
              <a:t>«ПАМЯТЬ ЕСТЬ КЛАДОВАЯ УМА, В КОТОРОЙ МНОГО ПЕРЕГОРОДОК, А ПОЭТОМУ НАДО СКОРЕЕ ВСЁ УКЛАДЫВАТЬ, КУДА И КАК СЛЕДУЕТ».</a:t>
            </a:r>
          </a:p>
          <a:p>
            <a:pPr lvl="0" algn="ctr">
              <a:defRPr/>
            </a:pPr>
            <a:endParaRPr lang="ru-RU" sz="2400" b="1" i="1" dirty="0">
              <a:ln w="3175">
                <a:solidFill>
                  <a:prstClr val="black"/>
                </a:solidFill>
                <a:prstDash val="solid"/>
              </a:ln>
              <a:solidFill>
                <a:srgbClr val="0909E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400" b="1" i="1" dirty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909E7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А. Суворов</a:t>
            </a:r>
          </a:p>
        </p:txBody>
      </p:sp>
      <p:pic>
        <p:nvPicPr>
          <p:cNvPr id="6146" name="Picture 2" descr="G:\эйдетика\фото эйдетика\фото эйдетика\разучивание стихотворения\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496" y="2276872"/>
            <a:ext cx="5847008" cy="43257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0" y="0"/>
            <a:ext cx="9144000" cy="6857999"/>
          </a:xfrm>
        </p:spPr>
      </p:pic>
      <p:pic>
        <p:nvPicPr>
          <p:cNvPr id="3" name="Рисунок 2" descr="э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2779" y="4149080"/>
            <a:ext cx="4051689" cy="2588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4148" y="2343987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«Как помочь ребенку позитивно запоминать необходимую информацию и вовремя вспоминать ее, побуждая интерес дошкольников к речевой активности?»</a:t>
            </a:r>
          </a:p>
        </p:txBody>
      </p:sp>
      <p:pic>
        <p:nvPicPr>
          <p:cNvPr id="2050" name="Picture 2" descr="https://api.rbsmi.ru/attachments/c75f587dca7176f77425394273566897b7c194c5/store/crop/0/0/2160/1620/2160/1620/0/3eb1f18f6752b06f5c2e5dbe4216b6fe4724bbd0710fefc260efb744df95/bd40b6247986dd9dcf4464b7ed90ce6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37500"/>
            <a:ext cx="2799165" cy="209937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0" y="0"/>
            <a:ext cx="9144000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220092" y="980728"/>
            <a:ext cx="8640960" cy="4494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Программа развития  ДОУ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«Детский сад- современное образовательное пространство»</a:t>
            </a:r>
            <a:endParaRPr lang="ru-RU" b="1" u="sng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Проект «Творческая мастерская педагога»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( освоение и внедрение в работу современных средств, форм и технологий обучения)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ЭЙДЕТИКА</a:t>
            </a:r>
            <a:endParaRPr lang="ru-RU" sz="3200" b="1" i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52540" y="2069443"/>
            <a:ext cx="576064" cy="5040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262" y="4109591"/>
            <a:ext cx="6461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82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0" y="0"/>
            <a:ext cx="9144000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107504" y="391246"/>
            <a:ext cx="8856984" cy="16435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>
              <a:lnSpc>
                <a:spcPct val="90000"/>
              </a:lnSpc>
              <a:spcBef>
                <a:spcPts val="125"/>
              </a:spcBef>
              <a:spcAft>
                <a:spcPts val="125"/>
              </a:spcAft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Эйдетика – </a:t>
            </a:r>
            <a:r>
              <a:rPr lang="ru-RU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новое направление, специальная методика, ориентированная на развитие образного мышления у ребёнка (умение  воображать   и фантазировать).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AutoShape 2" descr="https://sysobr.ru/sadiki/sadik-15/bezopasnost/_33070-36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img.freepik.com/free-vector/cute-boy-cartoon_33070-2157.jpg?size=626&amp;ext=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9010" y="4641316"/>
            <a:ext cx="1862720" cy="173774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4297784" y="2412491"/>
            <a:ext cx="2124236" cy="220481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2861001"/>
            <a:ext cx="1749338" cy="13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йэдос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(греч.)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94341" y="2445173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	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7859" y="4733697"/>
            <a:ext cx="2699585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/>
                <a:ea typeface="Calibri"/>
              </a:rPr>
              <a:t>фиксирование  </a:t>
            </a:r>
          </a:p>
          <a:p>
            <a:pPr algn="ctr"/>
            <a:r>
              <a:rPr lang="ru-RU" sz="2800" b="1" dirty="0">
                <a:latin typeface="Times New Roman"/>
                <a:ea typeface="Calibri"/>
              </a:rPr>
              <a:t>зрительных  </a:t>
            </a:r>
          </a:p>
          <a:p>
            <a:pPr algn="ctr"/>
            <a:r>
              <a:rPr lang="ru-RU" sz="2800" b="1" dirty="0">
                <a:latin typeface="Times New Roman"/>
                <a:ea typeface="Calibri"/>
              </a:rPr>
              <a:t>впечатлений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06903" y="4949140"/>
            <a:ext cx="323582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/>
                <a:ea typeface="Calibri"/>
              </a:rPr>
              <a:t>фотографическая  </a:t>
            </a:r>
          </a:p>
          <a:p>
            <a:pPr algn="ctr"/>
            <a:r>
              <a:rPr lang="ru-RU" sz="2800" b="1" dirty="0">
                <a:latin typeface="Times New Roman"/>
                <a:ea typeface="Calibri"/>
              </a:rPr>
              <a:t>память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7273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0" y="0"/>
            <a:ext cx="9144000" cy="6857999"/>
          </a:xfr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996952"/>
            <a:ext cx="2736303" cy="3086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771800" y="6070347"/>
            <a:ext cx="3868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Л.С. ВЫГОТСКИЙ</a:t>
            </a:r>
          </a:p>
        </p:txBody>
      </p:sp>
      <p:pic>
        <p:nvPicPr>
          <p:cNvPr id="8" name="Объект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370" y1="35000" x2="50420" y2="95333"/>
                        <a14:foregroundMark x1="8403" y1="88333" x2="93277" y2="85000"/>
                        <a14:foregroundMark x1="75210" y1="60667" x2="87815" y2="84333"/>
                        <a14:foregroundMark x1="28992" y1="61000" x2="28992" y2="61000"/>
                        <a14:foregroundMark x1="24370" y1="57000" x2="24370" y2="57000"/>
                        <a14:foregroundMark x1="22689" y1="56000" x2="22689" y2="56000"/>
                        <a14:foregroundMark x1="44538" y1="35333" x2="51681" y2="39000"/>
                        <a14:foregroundMark x1="28151" y1="15000" x2="62605" y2="10667"/>
                        <a14:foregroundMark x1="43277" y1="5667" x2="43277" y2="5667"/>
                        <a14:foregroundMark x1="54622" y1="7333" x2="54622" y2="7333"/>
                        <a14:foregroundMark x1="63025" y1="8333" x2="63025" y2="8333"/>
                        <a14:foregroundMark x1="71008" y1="10667" x2="71008" y2="10667"/>
                        <a14:foregroundMark x1="71008" y1="10667" x2="71008" y2="10667"/>
                        <a14:foregroundMark x1="65546" y1="8000" x2="65546" y2="8000"/>
                        <a14:foregroundMark x1="65546" y1="8000" x2="65546" y2="8000"/>
                        <a14:foregroundMark x1="77731" y1="25667" x2="77731" y2="25667"/>
                        <a14:foregroundMark x1="77731" y1="14333" x2="77731" y2="14333"/>
                        <a14:foregroundMark x1="77731" y1="14333" x2="77731" y2="14333"/>
                        <a14:foregroundMark x1="24790" y1="15667" x2="24790" y2="15667"/>
                        <a14:foregroundMark x1="24790" y1="15667" x2="24790" y2="15667"/>
                        <a14:foregroundMark x1="21849" y1="36667" x2="21849" y2="36667"/>
                        <a14:foregroundMark x1="22269" y1="54000" x2="22269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5202"/>
            <a:ext cx="2626990" cy="3311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Объект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" b="100000" l="3514" r="100000">
                        <a14:foregroundMark x1="5946" y1="78261" x2="63514" y2="85968"/>
                        <a14:foregroundMark x1="30000" y1="35968" x2="30000" y2="35968"/>
                        <a14:foregroundMark x1="43243" y1="3557" x2="43243" y2="3557"/>
                        <a14:foregroundMark x1="35676" y1="9289" x2="35676" y2="9289"/>
                        <a14:foregroundMark x1="30270" y1="17589" x2="30270" y2="17589"/>
                        <a14:foregroundMark x1="30000" y1="18182" x2="30000" y2="18182"/>
                        <a14:foregroundMark x1="29189" y1="19960" x2="29189" y2="19960"/>
                        <a14:foregroundMark x1="29189" y1="19960" x2="29189" y2="19960"/>
                        <a14:foregroundMark x1="28378" y1="23913" x2="28378" y2="23913"/>
                        <a14:foregroundMark x1="27027" y1="34585" x2="27027" y2="34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180" y="653042"/>
            <a:ext cx="2664296" cy="33481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-297139" y="4001219"/>
            <a:ext cx="3868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П.П. БЛОНСКИЙ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90166" y="4001219"/>
            <a:ext cx="3868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А.Р. ЛУРИЯ</a:t>
            </a:r>
          </a:p>
        </p:txBody>
      </p:sp>
    </p:spTree>
    <p:extLst>
      <p:ext uri="{BB962C8B-B14F-4D97-AF65-F5344CB8AC3E}">
        <p14:creationId xmlns:p14="http://schemas.microsoft.com/office/powerpoint/2010/main" val="428613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2" name="Прямоугольник 1"/>
          <p:cNvSpPr/>
          <p:nvPr/>
        </p:nvSpPr>
        <p:spPr>
          <a:xfrm>
            <a:off x="159519" y="-37108"/>
            <a:ext cx="8784976" cy="452431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Актуальность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Полностью отвечает задачам национального проекта «Образование» - готовить нравственно ориентированную высокообразованную личность, способную решать сложные проблемы развития нашей страны. </a:t>
            </a:r>
          </a:p>
          <a:p>
            <a:pPr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Новизна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Данная методика обладает комплексными свойствами: помимо непосредственных способностей быстро запоминать информацию, у детей развиваются каналы восприятия информации, приобщают его к деятельности, общению со старшими и сверстниками.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9519" y="4869160"/>
            <a:ext cx="8784976" cy="156966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главной задачи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выравниванию стартовых возможностей детей, благодаря формированию у них универсальных начальных умений, предшествующих учебным действиям.</a:t>
            </a:r>
          </a:p>
        </p:txBody>
      </p:sp>
    </p:spTree>
    <p:extLst>
      <p:ext uri="{BB962C8B-B14F-4D97-AF65-F5344CB8AC3E}">
        <p14:creationId xmlns:p14="http://schemas.microsoft.com/office/powerpoint/2010/main" val="58144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cxnSp>
        <p:nvCxnSpPr>
          <p:cNvPr id="20" name="Прямая со стрелкой 19"/>
          <p:cNvCxnSpPr>
            <a:endCxn id="10" idx="0"/>
          </p:cNvCxnSpPr>
          <p:nvPr/>
        </p:nvCxnSpPr>
        <p:spPr>
          <a:xfrm>
            <a:off x="5219700" y="1365684"/>
            <a:ext cx="1562100" cy="419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9" idx="0"/>
          </p:cNvCxnSpPr>
          <p:nvPr/>
        </p:nvCxnSpPr>
        <p:spPr>
          <a:xfrm flipH="1">
            <a:off x="2344367" y="1555390"/>
            <a:ext cx="2819400" cy="3429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362200" y="1219200"/>
            <a:ext cx="2820988" cy="17510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4242221" y="3793604"/>
            <a:ext cx="4724400" cy="1287016"/>
          </a:xfrm>
          <a:prstGeom prst="ellipse">
            <a:avLst/>
          </a:prstGeom>
          <a:solidFill>
            <a:schemeClr val="accent6">
              <a:lumMod val="60000"/>
              <a:lumOff val="40000"/>
              <a:alpha val="99000"/>
            </a:schemeClr>
          </a:solidFill>
          <a:ln w="76200" cmpd="tri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РАЗВИТИЕ СКОРОСТИ </a:t>
            </a:r>
          </a:p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ГИБКОСТИ МЫШЛЕНИЯ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539552" y="1599406"/>
            <a:ext cx="4354016" cy="990599"/>
          </a:xfrm>
          <a:prstGeom prst="ellipse">
            <a:avLst/>
          </a:prstGeom>
          <a:solidFill>
            <a:srgbClr val="00B0F0"/>
          </a:solidFill>
          <a:ln w="76200" cmpd="tri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 ПАМЯТИ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228600" y="3000372"/>
            <a:ext cx="4267200" cy="1436740"/>
          </a:xfrm>
          <a:prstGeom prst="ellipse">
            <a:avLst/>
          </a:prstGeom>
          <a:solidFill>
            <a:srgbClr val="FFFF00">
              <a:alpha val="53000"/>
            </a:srgbClr>
          </a:solidFill>
          <a:ln w="76200" cmpd="tri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АКТИВИЗАЦИЯ УМСТВЕННЫХ ПРОЦЕССОВ</a:t>
            </a:r>
          </a:p>
        </p:txBody>
      </p:sp>
      <p:sp>
        <p:nvSpPr>
          <p:cNvPr id="10" name="Овал 9"/>
          <p:cNvSpPr/>
          <p:nvPr/>
        </p:nvSpPr>
        <p:spPr>
          <a:xfrm>
            <a:off x="4610100" y="5556684"/>
            <a:ext cx="4343400" cy="1259160"/>
          </a:xfrm>
          <a:prstGeom prst="ellipse">
            <a:avLst/>
          </a:prstGeom>
          <a:solidFill>
            <a:srgbClr val="FFFF00"/>
          </a:solidFill>
          <a:ln w="76200" cmpd="tri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РАЗВИТИЕ ПОЗНАВАТЕЛЬНЫХ СПОСОБНОСТЕЙ</a:t>
            </a:r>
          </a:p>
        </p:txBody>
      </p:sp>
      <p:sp>
        <p:nvSpPr>
          <p:cNvPr id="9" name="Овал 8"/>
          <p:cNvSpPr/>
          <p:nvPr/>
        </p:nvSpPr>
        <p:spPr>
          <a:xfrm>
            <a:off x="210767" y="4984390"/>
            <a:ext cx="4267200" cy="1445096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0" scaled="1"/>
            <a:tileRect/>
          </a:gradFill>
          <a:ln w="76200" cmpd="tri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РАЗВИТИЕ НАБЛЮДАТЕЛЬНОСТИ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181600" y="1219200"/>
            <a:ext cx="16002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998541" y="1219200"/>
            <a:ext cx="2177008" cy="3047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Заголовок 4"/>
          <p:cNvSpPr txBox="1">
            <a:spLocks/>
          </p:cNvSpPr>
          <p:nvPr/>
        </p:nvSpPr>
        <p:spPr>
          <a:xfrm>
            <a:off x="571472" y="357166"/>
            <a:ext cx="800105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>
                <a:ln>
                  <a:noFill/>
                </a:ln>
                <a:solidFill>
                  <a:srgbClr val="0909E7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 ЭЙДЕТИКИ</a:t>
            </a:r>
          </a:p>
        </p:txBody>
      </p:sp>
      <p:sp>
        <p:nvSpPr>
          <p:cNvPr id="2" name="Овал 1"/>
          <p:cNvSpPr/>
          <p:nvPr/>
        </p:nvSpPr>
        <p:spPr>
          <a:xfrm>
            <a:off x="4610100" y="2094706"/>
            <a:ext cx="4392116" cy="1008112"/>
          </a:xfrm>
          <a:prstGeom prst="ellips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РАЗВИТИЕ ВНИМАНИЯ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312"/>
            <a:ext cx="9144000" cy="6857999"/>
          </a:xfrm>
        </p:spPr>
      </p:pic>
      <p:sp>
        <p:nvSpPr>
          <p:cNvPr id="28" name="Заголовок 4"/>
          <p:cNvSpPr>
            <a:spLocks noGrp="1"/>
          </p:cNvSpPr>
          <p:nvPr>
            <p:ph type="title"/>
          </p:nvPr>
        </p:nvSpPr>
        <p:spPr>
          <a:xfrm>
            <a:off x="323305" y="116632"/>
            <a:ext cx="8820695" cy="4286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909E7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0443" y="1268760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способностей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речевых способностей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051720" y="3237557"/>
            <a:ext cx="432048" cy="86409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835" y="3237557"/>
            <a:ext cx="4873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523" y="3237557"/>
            <a:ext cx="4873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024" y="4509120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групповые, индивидуальные, подгрупповые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13680814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312"/>
            <a:ext cx="9144000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179513" y="116632"/>
            <a:ext cx="8424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Ассоциативные и имитационные игры на развитие образного мышления </a:t>
            </a:r>
          </a:p>
        </p:txBody>
      </p:sp>
      <p:pic>
        <p:nvPicPr>
          <p:cNvPr id="2050" name="Picture 2" descr="J:\эйдетика\фото эйдетика\IMG20220328165414_0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316961"/>
            <a:ext cx="3978152" cy="493268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эйдетика\фото эйдетика\IMG20220328165419_0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8087" y="1575154"/>
            <a:ext cx="4474393" cy="44162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262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1159</TotalTime>
  <Words>552</Words>
  <Application>Microsoft Office PowerPoint</Application>
  <PresentationFormat>Экран (4:3)</PresentationFormat>
  <Paragraphs>89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1_Тема Office</vt:lpstr>
      <vt:lpstr>МУНИЦИПАЛЬНОЕ ДОШКОЛЬНОЕ ОБРАЗОВАТЕЛЬНОЕ УЧРЕЖДЕНИЕ БАТАМИНСКИЙ ДЕТСКИЙ САД «УЛЫБКА» (МДОУ Батаминский детский сад «Улыбка»)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деятельности</vt:lpstr>
      <vt:lpstr>Презентация PowerPoint</vt:lpstr>
      <vt:lpstr>ОСНОВА ЭЙДЕТИКИ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приёмов эйдетики для познавательно-речевого развития дошкольников»</dc:title>
  <dc:creator>Лена</dc:creator>
  <cp:lastModifiedBy>Комитет ЗРМО</cp:lastModifiedBy>
  <cp:revision>124</cp:revision>
  <dcterms:created xsi:type="dcterms:W3CDTF">2016-11-20T19:17:29Z</dcterms:created>
  <dcterms:modified xsi:type="dcterms:W3CDTF">2022-04-15T07:04:25Z</dcterms:modified>
</cp:coreProperties>
</file>