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  <p:sldId id="257" r:id="rId6"/>
    <p:sldId id="258" r:id="rId7"/>
  </p:sldIdLst>
  <p:sldSz cx="10692384" cy="7562088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PictId1" Type="http://schemas.openxmlformats.org/officeDocument/2006/relationships/image" Target="../media/image2.jpeg"/><Relationship Id="rPictId2" Type="http://schemas.openxmlformats.org/officeDocument/2006/relationships/image" Target="../media/image3.jpeg"/><Relationship Id="rId1" Type="http://schemas.openxmlformats.org/officeDocument/2006/relationships/slideLayout" Target="../slideLayouts/slideLayout.xml"/><Relationship Id="rLinkId0" Type="http://schemas.openxmlformats.org/officeDocument/2006/relationships/hyperlink" Target="https://ru.wikipedia.org/wiki/%d0%9c%d0%be%d1%88%d0%b5%d0%bd%d0%bd%d0%b8%d1%87%d0%b5%d1%81%d1%82%d0%b2%d0%be" TargetMode="External"/></Relationships>
</file>

<file path=ppt/slides/_rels/slide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.jpeg"/><Relationship Id="rPictId1" Type="http://schemas.openxmlformats.org/officeDocument/2006/relationships/image" Target="../media/image5.jpeg"/><Relationship Id="rId1" Type="http://schemas.openxmlformats.org/officeDocument/2006/relationships/slideLayout" Target="../slideLayouts/slideLayout.xml"/></Relationships>
</file>

<file path=ppt/slides/_rels/slide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.jpeg"/><Relationship Id="rPictId1" Type="http://schemas.openxmlformats.org/officeDocument/2006/relationships/image" Target="../media/image7.jpeg"/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94488" y="2828544"/>
            <a:ext cx="3240024" cy="323697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3773424" y="3724656"/>
            <a:ext cx="3142488" cy="1767840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7702296" y="5419344"/>
            <a:ext cx="2618232" cy="1956816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231648" y="743712"/>
            <a:ext cx="3035808" cy="1118616"/>
          </a:xfrm>
          <a:prstGeom prst="rect">
            <a:avLst/>
          </a:prstGeom>
          <a:solidFill>
            <a:srgbClr val="C3DFEB"/>
          </a:solidFill>
        </p:spPr>
        <p:txBody>
          <a:bodyPr lIns="0" tIns="0" rIns="0" bIns="0">
            <a:normAutofit fontScale="90000"/>
          </a:bodyPr>
          <a:p>
            <a:pPr algn="ctr" indent="0">
              <a:spcAft>
                <a:spcPts val="1890"/>
              </a:spcAft>
            </a:pPr>
            <a:r>
              <a:rPr lang="ru" b="1" sz="1800">
                <a:latin typeface="Times New Roman"/>
              </a:rPr>
              <a:t>ПАМЯТКА</a:t>
            </a:r>
          </a:p>
          <a:p>
            <a:pPr algn="ctr" indent="0"/>
            <a:r>
              <a:rPr lang="ru" b="1" sz="1800">
                <a:latin typeface="Times New Roman"/>
              </a:rPr>
              <a:t>в целях предотвращения</a:t>
            </a:r>
            <a:br/>
            <a:r>
              <a:rPr lang="ru" b="1" sz="1800">
                <a:latin typeface="Times New Roman"/>
              </a:rPr>
              <a:t>телефонного мошенничества</a:t>
            </a:r>
          </a:p>
        </p:txBody>
      </p:sp>
      <p:sp>
        <p:nvSpPr>
          <p:cNvPr id="6" name=""/>
          <p:cNvSpPr/>
          <p:nvPr/>
        </p:nvSpPr>
        <p:spPr>
          <a:xfrm>
            <a:off x="1438656" y="6861048"/>
            <a:ext cx="627888" cy="313944"/>
          </a:xfrm>
          <a:prstGeom prst="rect">
            <a:avLst/>
          </a:prstGeom>
          <a:solidFill>
            <a:srgbClr val="C3DFEB"/>
          </a:solidFill>
        </p:spPr>
        <p:txBody>
          <a:bodyPr lIns="0" tIns="0" rIns="0" bIns="0">
            <a:normAutofit fontScale="90000"/>
          </a:bodyPr>
          <a:p>
            <a:pPr algn="ctr" indent="0"/>
            <a:r>
              <a:rPr lang="ru" b="1" sz="1200">
                <a:latin typeface="Times New Roman"/>
              </a:rPr>
              <a:t>Иркутск</a:t>
            </a:r>
            <a:br/>
            <a:r>
              <a:rPr lang="ru" b="1" sz="1200">
                <a:latin typeface="Times New Roman"/>
              </a:rPr>
              <a:t>2024</a:t>
            </a:r>
          </a:p>
        </p:txBody>
      </p:sp>
      <p:sp>
        <p:nvSpPr>
          <p:cNvPr id="7" name=""/>
          <p:cNvSpPr/>
          <p:nvPr/>
        </p:nvSpPr>
        <p:spPr>
          <a:xfrm>
            <a:off x="3755136" y="198120"/>
            <a:ext cx="3179064" cy="29748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457200"/>
            <a:r>
              <a:rPr lang="ru" sz="1200">
                <a:latin typeface="Times New Roman"/>
              </a:rPr>
              <a:t>В настоящее время, когда личный номер</a:t>
            </a:r>
            <a:br/>
            <a:r>
              <a:rPr lang="ru" sz="1200">
                <a:latin typeface="Times New Roman"/>
              </a:rPr>
              <a:t>мобильного телефона может быть у любого</a:t>
            </a:r>
            <a:br/>
            <a:r>
              <a:rPr lang="ru" sz="1200">
                <a:latin typeface="Times New Roman"/>
              </a:rPr>
              <a:t>члена семьи, от ребёнка до пенсионера, случаи</a:t>
            </a:r>
            <a:br/>
            <a:r>
              <a:rPr lang="ru" sz="1200">
                <a:latin typeface="Times New Roman"/>
              </a:rPr>
              <a:t>телефонного мошенничества множатся с</a:t>
            </a:r>
            <a:br/>
            <a:r>
              <a:rPr lang="ru" sz="1200">
                <a:latin typeface="Times New Roman"/>
              </a:rPr>
              <a:t>каждым годом. Как правило в организации</a:t>
            </a:r>
            <a:br/>
            <a:r>
              <a:rPr lang="ru" sz="1200">
                <a:latin typeface="Times New Roman"/>
              </a:rPr>
              <a:t>телефонных махинаций участвуют несколько</a:t>
            </a:r>
            <a:br/>
            <a:r>
              <a:rPr lang="ru" sz="1200">
                <a:latin typeface="Times New Roman"/>
              </a:rPr>
              <a:t>преступников, которые зачастую отбывают</a:t>
            </a:r>
            <a:br/>
            <a:r>
              <a:rPr lang="ru" sz="1200">
                <a:latin typeface="Times New Roman"/>
              </a:rPr>
              <a:t>наказание в исправительных учреждениях.</a:t>
            </a:r>
            <a:br/>
            <a:r>
              <a:rPr lang="ru" sz="1200">
                <a:latin typeface="Times New Roman"/>
              </a:rPr>
              <a:t>Мошенники разбираются в психологии, и</a:t>
            </a:r>
            <a:br/>
            <a:r>
              <a:rPr lang="ru" sz="1200">
                <a:latin typeface="Times New Roman"/>
              </a:rPr>
              <a:t>умело    используют    всю    доступную</a:t>
            </a:r>
          </a:p>
          <a:p>
            <a:pPr algn="just" indent="0"/>
            <a:r>
              <a:rPr lang="ru" sz="1200">
                <a:latin typeface="Times New Roman"/>
              </a:rPr>
              <a:t>информацию, включая ту, которую жертва</a:t>
            </a:r>
            <a:br/>
            <a:r>
              <a:rPr lang="ru" sz="1200">
                <a:latin typeface="Times New Roman"/>
              </a:rPr>
              <a:t>мошенничества невольно выдаёт при общении.</a:t>
            </a:r>
            <a:br/>
            <a:r>
              <a:rPr lang="ru" sz="1200">
                <a:latin typeface="Times New Roman"/>
              </a:rPr>
              <a:t>Чаще всего в сети телефонных мошенников</a:t>
            </a:r>
            <a:br/>
            <a:r>
              <a:rPr lang="ru" sz="1200">
                <a:latin typeface="Times New Roman"/>
              </a:rPr>
              <a:t>попадаются пожилые люди или подростки,</a:t>
            </a:r>
            <a:br/>
            <a:r>
              <a:rPr lang="ru" sz="1200">
                <a:latin typeface="Times New Roman"/>
              </a:rPr>
              <a:t>поскольку пожилые граждане зачастую</a:t>
            </a:r>
            <a:br/>
            <a:r>
              <a:rPr lang="ru" sz="1200">
                <a:latin typeface="Times New Roman"/>
              </a:rPr>
              <a:t>испытывают чувство одиночества и</a:t>
            </a:r>
            <a:br/>
            <a:r>
              <a:rPr lang="ru" sz="1200">
                <a:latin typeface="Times New Roman"/>
              </a:rPr>
              <a:t>изолированности, они доверчивы и легко</a:t>
            </a:r>
          </a:p>
        </p:txBody>
      </p:sp>
      <p:sp>
        <p:nvSpPr>
          <p:cNvPr id="8" name=""/>
          <p:cNvSpPr/>
          <p:nvPr/>
        </p:nvSpPr>
        <p:spPr>
          <a:xfrm>
            <a:off x="3758184" y="3209544"/>
            <a:ext cx="3172968" cy="4907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0"/>
            <a:r>
              <a:rPr lang="ru" sz="1200">
                <a:latin typeface="Times New Roman"/>
              </a:rPr>
              <a:t>поддаются внушению со стороны, а подростки</a:t>
            </a:r>
            <a:br/>
            <a:r>
              <a:rPr lang="ru" sz="1200">
                <a:latin typeface="Times New Roman"/>
              </a:rPr>
              <a:t>доверчивы в силу того, что еще с детства не</a:t>
            </a:r>
            <a:br/>
            <a:r>
              <a:rPr lang="ru" sz="1200">
                <a:latin typeface="Times New Roman"/>
              </a:rPr>
              <a:t>разучились мечтать и верить в лучшее.</a:t>
            </a:r>
          </a:p>
        </p:txBody>
      </p:sp>
      <p:sp>
        <p:nvSpPr>
          <p:cNvPr id="9" name=""/>
          <p:cNvSpPr/>
          <p:nvPr/>
        </p:nvSpPr>
        <p:spPr>
          <a:xfrm>
            <a:off x="3755136" y="5626608"/>
            <a:ext cx="3182112" cy="17556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457200"/>
            <a:r>
              <a:rPr lang="ru" sz="1200">
                <a:latin typeface="Times New Roman"/>
              </a:rPr>
              <a:t>Так что же такое телефонное</a:t>
            </a:r>
            <a:br/>
            <a:r>
              <a:rPr lang="ru" sz="1200">
                <a:latin typeface="Times New Roman"/>
              </a:rPr>
              <a:t>мошенничество?</a:t>
            </a:r>
          </a:p>
          <a:p>
            <a:pPr algn="just" indent="457200"/>
            <a:r>
              <a:rPr lang="ru" sz="1200">
                <a:latin typeface="Times New Roman"/>
              </a:rPr>
              <a:t>Телефонное        мошенничество —</a:t>
            </a:r>
          </a:p>
          <a:p>
            <a:pPr algn="just" indent="0"/>
            <a:r>
              <a:rPr lang="ru" sz="1200">
                <a:latin typeface="Times New Roman"/>
              </a:rPr>
              <a:t>вид</a:t>
            </a:r>
            <a:r>
              <a:rPr lang="ru" sz="1200">
                <a:latin typeface="Times New Roman"/>
                <a:hlinkClick r:id="rLinkId0"/>
              </a:rPr>
              <a:t> мошенничества </a:t>
            </a:r>
            <a:r>
              <a:rPr lang="ru" sz="1200">
                <a:latin typeface="Times New Roman"/>
              </a:rPr>
              <a:t>в области информационных</a:t>
            </a:r>
            <a:br/>
            <a:r>
              <a:rPr lang="ru" sz="1200">
                <a:latin typeface="Times New Roman"/>
              </a:rPr>
              <a:t>технологий, в частности, несанкционированные</a:t>
            </a:r>
            <a:br/>
            <a:r>
              <a:rPr lang="ru" sz="1200">
                <a:latin typeface="Times New Roman"/>
              </a:rPr>
              <a:t>действия и неправомерное пользование</a:t>
            </a:r>
            <a:br/>
            <a:r>
              <a:rPr lang="ru" sz="1200">
                <a:latin typeface="Times New Roman"/>
              </a:rPr>
              <a:t>ресурсами и услугами, хищение чужого</a:t>
            </a:r>
            <a:br/>
            <a:r>
              <a:rPr lang="ru" sz="1200">
                <a:latin typeface="Times New Roman"/>
              </a:rPr>
              <a:t>имущества или приобретение права на чужое</a:t>
            </a:r>
            <a:br/>
            <a:r>
              <a:rPr lang="ru" sz="1200">
                <a:latin typeface="Times New Roman"/>
              </a:rPr>
              <a:t>имущество    путём    ввода,    удаления,</a:t>
            </a:r>
          </a:p>
          <a:p>
            <a:pPr algn="just" indent="0"/>
            <a:r>
              <a:rPr lang="ru" sz="1200">
                <a:latin typeface="Times New Roman"/>
              </a:rPr>
              <a:t>модификации информации или другого</a:t>
            </a:r>
          </a:p>
        </p:txBody>
      </p:sp>
      <p:sp>
        <p:nvSpPr>
          <p:cNvPr id="10" name=""/>
          <p:cNvSpPr/>
          <p:nvPr/>
        </p:nvSpPr>
        <p:spPr>
          <a:xfrm>
            <a:off x="7348728" y="192024"/>
            <a:ext cx="3179064" cy="52303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0"/>
            <a:r>
              <a:rPr lang="ru" sz="1200">
                <a:latin typeface="Times New Roman"/>
              </a:rPr>
              <a:t>вмешательства в работу средств обработки или</a:t>
            </a:r>
            <a:br/>
            <a:r>
              <a:rPr lang="ru" sz="1200">
                <a:latin typeface="Times New Roman"/>
              </a:rPr>
              <a:t>передачи      данных      информационно¬</a:t>
            </a:r>
          </a:p>
          <a:p>
            <a:pPr algn="just" indent="0"/>
            <a:r>
              <a:rPr lang="ru" sz="1200">
                <a:latin typeface="Times New Roman"/>
              </a:rPr>
              <a:t>телекоммуникационных сетей.</a:t>
            </a:r>
          </a:p>
          <a:p>
            <a:pPr algn="just" indent="457200"/>
            <a:r>
              <a:rPr lang="ru" sz="1200">
                <a:latin typeface="Times New Roman"/>
              </a:rPr>
              <a:t>Наиболее распространенными видами</a:t>
            </a:r>
            <a:br/>
            <a:r>
              <a:rPr lang="ru" sz="1200">
                <a:latin typeface="Times New Roman"/>
              </a:rPr>
              <a:t>телефонного    мошенничества    являются</a:t>
            </a:r>
          </a:p>
          <a:p>
            <a:pPr algn="just" indent="0"/>
            <a:r>
              <a:rPr lang="ru" sz="1200">
                <a:latin typeface="Times New Roman"/>
              </a:rPr>
              <a:t>следующие:</a:t>
            </a:r>
          </a:p>
          <a:p>
            <a:pPr algn="just" indent="457200"/>
            <a:r>
              <a:rPr lang="ru" b="1" sz="1200">
                <a:latin typeface="Times New Roman"/>
              </a:rPr>
              <a:t>1. Просьба о помощи</a:t>
            </a:r>
          </a:p>
          <a:p>
            <a:pPr algn="just" indent="457200"/>
            <a:r>
              <a:rPr lang="ru" sz="1200">
                <a:latin typeface="Times New Roman"/>
              </a:rPr>
              <a:t>Поступает звонок с незнакомого номера,</a:t>
            </a:r>
            <a:br/>
            <a:r>
              <a:rPr lang="ru" sz="1200">
                <a:latin typeface="Times New Roman"/>
              </a:rPr>
              <a:t>и мошенник, представившись родственником,</a:t>
            </a:r>
            <a:br/>
            <a:r>
              <a:rPr lang="ru" sz="1200">
                <a:latin typeface="Times New Roman"/>
              </a:rPr>
              <a:t>знакомым или коллегой по работе,</a:t>
            </a:r>
            <a:br/>
            <a:r>
              <a:rPr lang="ru" sz="1200">
                <a:latin typeface="Times New Roman"/>
              </a:rPr>
              <a:t>взволнованным голосом сообщает, что</a:t>
            </a:r>
            <a:br/>
            <a:r>
              <a:rPr lang="ru" sz="1200">
                <a:latin typeface="Times New Roman"/>
              </a:rPr>
              <a:t>задержан сотрудниками полиции и обвинён в</a:t>
            </a:r>
            <a:br/>
            <a:r>
              <a:rPr lang="ru" sz="1200">
                <a:latin typeface="Times New Roman"/>
              </a:rPr>
              <a:t>совершении какого-нибудь преступления:</a:t>
            </a:r>
            <a:br/>
            <a:r>
              <a:rPr lang="ru" sz="1200">
                <a:latin typeface="Times New Roman"/>
              </a:rPr>
              <a:t>хранение оружия или наркотиков, нанесение</a:t>
            </a:r>
            <a:br/>
            <a:r>
              <a:rPr lang="ru" sz="1200">
                <a:latin typeface="Times New Roman"/>
              </a:rPr>
              <a:t>телесных повреждений, хулиганство, участие в</a:t>
            </a:r>
            <a:br/>
            <a:r>
              <a:rPr lang="ru" sz="1200">
                <a:latin typeface="Times New Roman"/>
              </a:rPr>
              <a:t>ДТП.</a:t>
            </a:r>
          </a:p>
          <a:p>
            <a:pPr algn="just" indent="457200"/>
            <a:r>
              <a:rPr lang="ru" sz="1200">
                <a:latin typeface="Times New Roman"/>
              </a:rPr>
              <a:t>Далее в разговор вступает второй</a:t>
            </a:r>
            <a:br/>
            <a:r>
              <a:rPr lang="ru" sz="1200">
                <a:latin typeface="Times New Roman"/>
              </a:rPr>
              <a:t>мошенник и представляется сотрудником</a:t>
            </a:r>
            <a:br/>
            <a:r>
              <a:rPr lang="ru" sz="1200">
                <a:latin typeface="Times New Roman"/>
              </a:rPr>
              <a:t>правоохранительных органов. Он уверенным</a:t>
            </a:r>
            <a:br/>
            <a:r>
              <a:rPr lang="ru" sz="1200">
                <a:latin typeface="Times New Roman"/>
              </a:rPr>
              <a:t>голосом сообщает, что совершено преступление</a:t>
            </a:r>
            <a:br/>
            <a:r>
              <a:rPr lang="ru" sz="1200">
                <a:latin typeface="Times New Roman"/>
              </a:rPr>
              <a:t>и, если Вы хотите помочь, необходимо привезти</a:t>
            </a:r>
            <a:br/>
            <a:r>
              <a:rPr lang="ru" sz="1200">
                <a:latin typeface="Times New Roman"/>
              </a:rPr>
              <a:t>определенную сумму в оговоренное место и</a:t>
            </a:r>
            <a:br/>
            <a:r>
              <a:rPr lang="ru" sz="1200">
                <a:latin typeface="Times New Roman"/>
              </a:rPr>
              <a:t>передать какому-либо человеку или перевести</a:t>
            </a:r>
            <a:br/>
            <a:r>
              <a:rPr lang="ru" sz="1200">
                <a:latin typeface="Times New Roman"/>
              </a:rPr>
              <a:t>на счет с помощью платежного терминала.</a:t>
            </a:r>
          </a:p>
          <a:p>
            <a:pPr algn="just" indent="457200"/>
            <a:r>
              <a:rPr lang="ru" sz="1200">
                <a:latin typeface="Times New Roman"/>
              </a:rPr>
              <a:t>Либо абонент получает на мобильный</a:t>
            </a:r>
            <a:br/>
            <a:r>
              <a:rPr lang="ru" sz="1200">
                <a:latin typeface="Times New Roman"/>
              </a:rPr>
              <a:t>телефон сообщение с незнакомого номера с</a:t>
            </a:r>
            <a:br/>
            <a:r>
              <a:rPr lang="ru" sz="1200">
                <a:latin typeface="Times New Roman"/>
              </a:rPr>
              <a:t>просьбой положить на этот номер денежные</a:t>
            </a:r>
            <a:br/>
            <a:r>
              <a:rPr lang="ru" sz="1200">
                <a:latin typeface="Times New Roman"/>
              </a:rPr>
              <a:t>средства, при этом добавляется, чтобы он не</a:t>
            </a:r>
            <a:br/>
            <a:r>
              <a:rPr lang="ru" sz="1200">
                <a:latin typeface="Times New Roman"/>
              </a:rPr>
              <a:t>звонил. Нередко добавляется обращение</a:t>
            </a:r>
            <a:br/>
            <a:r>
              <a:rPr lang="ru" sz="1200">
                <a:latin typeface="Times New Roman"/>
              </a:rPr>
              <a:t>«мам.....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4288536" y="1295400"/>
            <a:ext cx="2093976" cy="173736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7367016" y="3227832"/>
            <a:ext cx="3151632" cy="1572768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61544" y="198120"/>
            <a:ext cx="3182112" cy="71841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457200"/>
            <a:r>
              <a:rPr lang="ru" sz="1200">
                <a:latin typeface="Times New Roman"/>
              </a:rPr>
              <a:t>Возможен вариант, когда мошенник,</a:t>
            </a:r>
            <a:br/>
            <a:r>
              <a:rPr lang="ru" sz="1200">
                <a:latin typeface="Times New Roman"/>
              </a:rPr>
              <a:t>представившийся                работником</a:t>
            </a:r>
          </a:p>
          <a:p>
            <a:pPr algn="just" indent="0"/>
            <a:r>
              <a:rPr lang="ru" sz="1200">
                <a:latin typeface="Times New Roman"/>
              </a:rPr>
              <a:t>правоохранительных органов, сообщает о</a:t>
            </a:r>
            <a:br/>
            <a:r>
              <a:rPr lang="ru" sz="1200">
                <a:latin typeface="Times New Roman"/>
              </a:rPr>
              <a:t>возбуждении уголовного дела в Вашем</a:t>
            </a:r>
            <a:br/>
            <a:r>
              <a:rPr lang="ru" sz="1200">
                <a:latin typeface="Times New Roman"/>
              </a:rPr>
              <a:t>отношении и требует деньги за «решение</a:t>
            </a:r>
            <a:br/>
            <a:r>
              <a:rPr lang="ru" sz="1200">
                <a:latin typeface="Times New Roman"/>
              </a:rPr>
              <a:t>вопроса» о его прекращении.</a:t>
            </a:r>
          </a:p>
          <a:p>
            <a:pPr algn="just" indent="457200"/>
            <a:r>
              <a:rPr lang="ru" sz="1200">
                <a:latin typeface="Times New Roman"/>
              </a:rPr>
              <a:t>В целях предотвращения преступных</a:t>
            </a:r>
            <a:br/>
            <a:r>
              <a:rPr lang="ru" sz="1200">
                <a:latin typeface="Times New Roman"/>
              </a:rPr>
              <a:t>действий в этих случаях необходимо прервать</a:t>
            </a:r>
            <a:br/>
            <a:r>
              <a:rPr lang="ru" sz="1200">
                <a:latin typeface="Times New Roman"/>
              </a:rPr>
              <a:t>разговор и перезвонить тому, о ком идёт речь.</a:t>
            </a:r>
            <a:br/>
            <a:r>
              <a:rPr lang="ru" sz="1200">
                <a:latin typeface="Times New Roman"/>
              </a:rPr>
              <a:t>Если телефон отключён, постарайтесь связаться</a:t>
            </a:r>
            <a:br/>
            <a:r>
              <a:rPr lang="ru" sz="1200">
                <a:latin typeface="Times New Roman"/>
              </a:rPr>
              <a:t>с его коллегами, друзьями и родственниками</a:t>
            </a:r>
            <a:br/>
            <a:r>
              <a:rPr lang="ru" sz="1200">
                <a:latin typeface="Times New Roman"/>
              </a:rPr>
              <a:t>для уточнения информации. Также необходимо</a:t>
            </a:r>
            <a:br/>
            <a:r>
              <a:rPr lang="ru" sz="1200">
                <a:latin typeface="Times New Roman"/>
              </a:rPr>
              <a:t>действовать и при получении сообщения о</a:t>
            </a:r>
            <a:br/>
            <a:r>
              <a:rPr lang="ru" sz="1200">
                <a:latin typeface="Times New Roman"/>
              </a:rPr>
              <a:t>проблемах.</a:t>
            </a:r>
          </a:p>
          <a:p>
            <a:pPr algn="just" indent="495300"/>
            <a:r>
              <a:rPr lang="ru" sz="1200">
                <a:latin typeface="Times New Roman"/>
              </a:rPr>
              <a:t>В разговоре с якобы с представителем</a:t>
            </a:r>
            <a:br/>
            <a:r>
              <a:rPr lang="ru" sz="1200">
                <a:latin typeface="Times New Roman"/>
              </a:rPr>
              <a:t>правоохранительных органов, спросите, из</a:t>
            </a:r>
            <a:br/>
            <a:r>
              <a:rPr lang="ru" sz="1200">
                <a:latin typeface="Times New Roman"/>
              </a:rPr>
              <a:t>какого он отделения полиции. После звонка</a:t>
            </a:r>
            <a:br/>
            <a:r>
              <a:rPr lang="ru" sz="1200">
                <a:latin typeface="Times New Roman"/>
              </a:rPr>
              <a:t>следует набрать «02», узнать номер дежурной</a:t>
            </a:r>
            <a:br/>
            <a:r>
              <a:rPr lang="ru" sz="1200">
                <a:latin typeface="Times New Roman"/>
              </a:rPr>
              <a:t>части данного отделения и уточнить</a:t>
            </a:r>
            <a:br/>
            <a:r>
              <a:rPr lang="ru" sz="1200">
                <a:latin typeface="Times New Roman"/>
              </a:rPr>
              <a:t>информацию (например, действительно ли</a:t>
            </a:r>
            <a:br/>
            <a:r>
              <a:rPr lang="ru" sz="1200">
                <a:latin typeface="Times New Roman"/>
              </a:rPr>
              <a:t>родственник или знакомый доставлен туда).</a:t>
            </a:r>
          </a:p>
          <a:p>
            <a:pPr algn="just" indent="457200"/>
            <a:r>
              <a:rPr lang="ru" b="1" sz="1200">
                <a:latin typeface="Times New Roman"/>
              </a:rPr>
              <a:t>2. Мошенничество с банковскими</a:t>
            </a:r>
            <a:br/>
            <a:r>
              <a:rPr lang="ru" b="1" sz="1200">
                <a:latin typeface="Times New Roman"/>
              </a:rPr>
              <a:t>картами</a:t>
            </a:r>
          </a:p>
          <a:p>
            <a:pPr algn="just" indent="457200"/>
            <a:r>
              <a:rPr lang="ru" sz="1200">
                <a:latin typeface="Times New Roman"/>
              </a:rPr>
              <a:t>На телефон приходит сообщение о</a:t>
            </a:r>
            <a:br/>
            <a:r>
              <a:rPr lang="ru" sz="1200">
                <a:latin typeface="Times New Roman"/>
              </a:rPr>
              <a:t>блокировке банковской карты и предлагается</a:t>
            </a:r>
            <a:br/>
            <a:r>
              <a:rPr lang="ru" sz="1200">
                <a:latin typeface="Times New Roman"/>
              </a:rPr>
              <a:t>бесплатно позвонить на определенный номер</a:t>
            </a:r>
            <a:br/>
            <a:r>
              <a:rPr lang="ru" sz="1200">
                <a:latin typeface="Times New Roman"/>
              </a:rPr>
              <a:t>для получения подробной информации.</a:t>
            </a:r>
          </a:p>
          <a:p>
            <a:pPr algn="just" indent="457200"/>
            <a:r>
              <a:rPr lang="ru" sz="1200">
                <a:latin typeface="Times New Roman"/>
              </a:rPr>
              <a:t>Когда абонент звонит по указанному</a:t>
            </a:r>
            <a:br/>
            <a:r>
              <a:rPr lang="ru" sz="1200">
                <a:latin typeface="Times New Roman"/>
              </a:rPr>
              <a:t>телефону, мошенник сообщает, что на сервере,</a:t>
            </a:r>
            <a:br/>
            <a:r>
              <a:rPr lang="ru" sz="1200">
                <a:latin typeface="Times New Roman"/>
              </a:rPr>
              <a:t>отвечающем за обслуживание карты,</a:t>
            </a:r>
            <a:br/>
            <a:r>
              <a:rPr lang="ru" sz="1200">
                <a:latin typeface="Times New Roman"/>
              </a:rPr>
              <a:t>произошел сбой, а затем просит сообщить</a:t>
            </a:r>
            <a:br/>
            <a:r>
              <a:rPr lang="ru" sz="1200">
                <a:latin typeface="Times New Roman"/>
              </a:rPr>
              <a:t>номер карты и ПИН-код для ее</a:t>
            </a:r>
            <a:br/>
            <a:r>
              <a:rPr lang="ru" sz="1200">
                <a:latin typeface="Times New Roman"/>
              </a:rPr>
              <a:t>перерегистрации.</a:t>
            </a:r>
          </a:p>
          <a:p>
            <a:pPr algn="just" indent="457200"/>
            <a:r>
              <a:rPr lang="ru" sz="1200">
                <a:latin typeface="Times New Roman"/>
              </a:rPr>
              <a:t>Возможен вариант, когда преступник,</a:t>
            </a:r>
            <a:br/>
            <a:r>
              <a:rPr lang="ru" sz="1200">
                <a:latin typeface="Times New Roman"/>
              </a:rPr>
              <a:t>представившись работником банка, сам звонит</a:t>
            </a:r>
            <a:br/>
            <a:r>
              <a:rPr lang="ru" sz="1200">
                <a:latin typeface="Times New Roman"/>
              </a:rPr>
              <a:t>абоненту с целью получения ПИН-кода</a:t>
            </a:r>
            <a:br/>
            <a:r>
              <a:rPr lang="ru" sz="1200">
                <a:latin typeface="Times New Roman"/>
              </a:rPr>
              <a:t>банковской карты.</a:t>
            </a:r>
          </a:p>
          <a:p>
            <a:pPr algn="just" indent="457200"/>
            <a:r>
              <a:rPr lang="ru" sz="1200">
                <a:latin typeface="Times New Roman"/>
              </a:rPr>
              <a:t>С целью предотвращения преступных</a:t>
            </a:r>
            <a:br/>
            <a:r>
              <a:rPr lang="ru" sz="1200">
                <a:latin typeface="Times New Roman"/>
              </a:rPr>
              <a:t>действий никому не сообщайте реквизиты</a:t>
            </a:r>
            <a:br/>
            <a:r>
              <a:rPr lang="ru" sz="1200">
                <a:latin typeface="Times New Roman"/>
              </a:rPr>
              <a:t>банковской карты. Ни одна организация,</a:t>
            </a:r>
            <a:br/>
            <a:r>
              <a:rPr lang="ru" sz="1200">
                <a:latin typeface="Times New Roman"/>
              </a:rPr>
              <a:t>включая банк, не вправе требовать ПИН-код.</a:t>
            </a:r>
          </a:p>
        </p:txBody>
      </p:sp>
      <p:sp>
        <p:nvSpPr>
          <p:cNvPr id="6" name=""/>
          <p:cNvSpPr/>
          <p:nvPr/>
        </p:nvSpPr>
        <p:spPr>
          <a:xfrm>
            <a:off x="3758184" y="210312"/>
            <a:ext cx="3176016" cy="10180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0"/>
            <a:r>
              <a:rPr lang="ru" sz="1200">
                <a:latin typeface="Times New Roman"/>
              </a:rPr>
              <a:t>Для того, чтобы проверить поступившую</a:t>
            </a:r>
            <a:br/>
            <a:r>
              <a:rPr lang="ru" sz="1200">
                <a:latin typeface="Times New Roman"/>
              </a:rPr>
              <a:t>информацию о блокировании карты,</a:t>
            </a:r>
            <a:br/>
            <a:r>
              <a:rPr lang="ru" sz="1200">
                <a:latin typeface="Times New Roman"/>
              </a:rPr>
              <a:t>необходимо позвонить в клиентскую службу</a:t>
            </a:r>
            <a:br/>
            <a:r>
              <a:rPr lang="ru" sz="1200">
                <a:latin typeface="Times New Roman"/>
              </a:rPr>
              <a:t>поддержки банка. Скорее всего, там ответят, что</a:t>
            </a:r>
            <a:br/>
            <a:r>
              <a:rPr lang="ru" sz="1200">
                <a:latin typeface="Times New Roman"/>
              </a:rPr>
              <a:t>никаких сбоев на сервере не происходило, а</a:t>
            </a:r>
            <a:br/>
            <a:r>
              <a:rPr lang="ru" sz="1200">
                <a:latin typeface="Times New Roman"/>
              </a:rPr>
              <a:t>банковская карта продолжает обслуживаться</a:t>
            </a:r>
            <a:br/>
          </a:p>
        </p:txBody>
      </p:sp>
      <p:sp>
        <p:nvSpPr>
          <p:cNvPr id="7" name=""/>
          <p:cNvSpPr/>
          <p:nvPr/>
        </p:nvSpPr>
        <p:spPr>
          <a:xfrm>
            <a:off x="3758184" y="1228344"/>
            <a:ext cx="502920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0"/>
            <a:r>
              <a:rPr lang="ru" sz="1200">
                <a:latin typeface="Times New Roman"/>
              </a:rPr>
              <a:t>банком.</a:t>
            </a:r>
          </a:p>
        </p:txBody>
      </p:sp>
      <p:sp>
        <p:nvSpPr>
          <p:cNvPr id="8" name=""/>
          <p:cNvSpPr/>
          <p:nvPr/>
        </p:nvSpPr>
        <p:spPr>
          <a:xfrm>
            <a:off x="3755136" y="3352800"/>
            <a:ext cx="3179064" cy="38557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457200"/>
            <a:r>
              <a:rPr lang="ru" b="1" sz="1200">
                <a:latin typeface="Times New Roman"/>
              </a:rPr>
              <a:t>3. Звонок на платный телефонный</a:t>
            </a:r>
            <a:br/>
            <a:r>
              <a:rPr lang="ru" b="1" sz="1200">
                <a:latin typeface="Times New Roman"/>
              </a:rPr>
              <a:t>номер</a:t>
            </a:r>
          </a:p>
          <a:p>
            <a:pPr algn="just" indent="457200"/>
            <a:r>
              <a:rPr lang="ru" sz="1200">
                <a:latin typeface="Times New Roman"/>
              </a:rPr>
              <a:t>Абоненту приходит </a:t>
            </a:r>
            <a:r>
              <a:rPr lang="en-US" sz="1200">
                <a:latin typeface="Times New Roman"/>
              </a:rPr>
              <a:t>SMS </a:t>
            </a:r>
            <a:r>
              <a:rPr lang="ru" sz="1200">
                <a:latin typeface="Times New Roman"/>
              </a:rPr>
              <a:t>с просьбой</a:t>
            </a:r>
            <a:br/>
            <a:r>
              <a:rPr lang="ru" sz="1200">
                <a:latin typeface="Times New Roman"/>
              </a:rPr>
              <a:t>перезвонить на указанный номер мобильного</a:t>
            </a:r>
            <a:br/>
            <a:r>
              <a:rPr lang="ru" sz="1200">
                <a:latin typeface="Times New Roman"/>
              </a:rPr>
              <a:t>телефона. Просьба может быть обоснована</a:t>
            </a:r>
            <a:br/>
            <a:r>
              <a:rPr lang="ru" sz="1200">
                <a:latin typeface="Times New Roman"/>
              </a:rPr>
              <a:t>любой причиной - помощь другу, изменение</a:t>
            </a:r>
            <a:br/>
            <a:r>
              <a:rPr lang="ru" sz="1200">
                <a:latin typeface="Times New Roman"/>
              </a:rPr>
              <a:t>тарифов связи, проблемы со связью или с</a:t>
            </a:r>
            <a:br/>
            <a:r>
              <a:rPr lang="ru" sz="1200">
                <a:latin typeface="Times New Roman"/>
              </a:rPr>
              <a:t>банковской картой и так далее. После того как</a:t>
            </a:r>
            <a:br/>
            <a:r>
              <a:rPr lang="ru" sz="1200">
                <a:latin typeface="Times New Roman"/>
              </a:rPr>
              <a:t>абонент перезванивает, его долго держат на</a:t>
            </a:r>
            <a:br/>
            <a:r>
              <a:rPr lang="ru" sz="1200">
                <a:latin typeface="Times New Roman"/>
              </a:rPr>
              <a:t>линии, и, когда он отключается, то оказывается,</a:t>
            </a:r>
            <a:br/>
            <a:r>
              <a:rPr lang="ru" sz="1200">
                <a:latin typeface="Times New Roman"/>
              </a:rPr>
              <a:t>что с его счёта списаны крупные суммы.</a:t>
            </a:r>
          </a:p>
          <a:p>
            <a:pPr algn="just" indent="457200"/>
            <a:r>
              <a:rPr lang="ru" sz="1200">
                <a:latin typeface="Times New Roman"/>
              </a:rPr>
              <a:t>С целью предотвращения преступных</a:t>
            </a:r>
            <a:br/>
            <a:r>
              <a:rPr lang="ru" sz="1200">
                <a:latin typeface="Times New Roman"/>
              </a:rPr>
              <a:t>действий рекомендуется не звонить по</a:t>
            </a:r>
            <a:br/>
            <a:r>
              <a:rPr lang="ru" sz="1200">
                <a:latin typeface="Times New Roman"/>
              </a:rPr>
              <a:t>незнакомым номерам, поскольку существуют</a:t>
            </a:r>
            <a:br/>
            <a:r>
              <a:rPr lang="ru" sz="1200">
                <a:latin typeface="Times New Roman"/>
              </a:rPr>
              <a:t>сервисы с платным звонком (чаще всего это</a:t>
            </a:r>
            <a:br/>
            <a:r>
              <a:rPr lang="ru" sz="1200">
                <a:latin typeface="Times New Roman"/>
              </a:rPr>
              <a:t>развлекательные сервисы, в которых услуги</a:t>
            </a:r>
            <a:br/>
            <a:r>
              <a:rPr lang="ru" sz="1200">
                <a:latin typeface="Times New Roman"/>
              </a:rPr>
              <a:t>оказываются по телефону, и дополнительно</a:t>
            </a:r>
            <a:br/>
            <a:r>
              <a:rPr lang="ru" sz="1200">
                <a:latin typeface="Times New Roman"/>
              </a:rPr>
              <a:t>взимается плата за сам звонок). Мошенники</a:t>
            </a:r>
            <a:br/>
            <a:r>
              <a:rPr lang="ru" sz="1200">
                <a:latin typeface="Times New Roman"/>
              </a:rPr>
              <a:t>регистрируют такой сервис и распространяют</a:t>
            </a:r>
            <a:br/>
            <a:r>
              <a:rPr lang="ru" sz="1200">
                <a:latin typeface="Times New Roman"/>
              </a:rPr>
              <a:t>номер без предупреждения о снятии платы за</a:t>
            </a:r>
            <a:br/>
            <a:r>
              <a:rPr lang="ru" sz="1200">
                <a:latin typeface="Times New Roman"/>
              </a:rPr>
              <a:t>звонок.</a:t>
            </a:r>
          </a:p>
          <a:p>
            <a:pPr algn="just" indent="457200"/>
            <a:r>
              <a:rPr lang="ru" b="1" sz="1200">
                <a:latin typeface="Times New Roman"/>
              </a:rPr>
              <a:t>4. Выигрыш приза</a:t>
            </a:r>
          </a:p>
        </p:txBody>
      </p:sp>
      <p:sp>
        <p:nvSpPr>
          <p:cNvPr id="9" name=""/>
          <p:cNvSpPr/>
          <p:nvPr/>
        </p:nvSpPr>
        <p:spPr>
          <a:xfrm>
            <a:off x="7348728" y="192024"/>
            <a:ext cx="3179064" cy="13990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457200"/>
            <a:r>
              <a:rPr lang="ru" sz="1200">
                <a:latin typeface="Times New Roman"/>
              </a:rPr>
              <a:t>На мобильный телефон приходит смс-</a:t>
            </a:r>
            <a:br/>
            <a:r>
              <a:rPr lang="ru" sz="1200">
                <a:latin typeface="Times New Roman"/>
              </a:rPr>
              <a:t>сообщение о выигранном призе либо поступает</a:t>
            </a:r>
            <a:br/>
            <a:r>
              <a:rPr lang="ru" sz="1200">
                <a:latin typeface="Times New Roman"/>
              </a:rPr>
              <a:t>звонок с поздравлением в выигрыше в лотерее,</a:t>
            </a:r>
            <a:br/>
            <a:r>
              <a:rPr lang="ru" sz="1200">
                <a:latin typeface="Times New Roman"/>
              </a:rPr>
              <a:t>акции и т.п. и необходимости связаться с</a:t>
            </a:r>
            <a:br/>
            <a:r>
              <a:rPr lang="ru" sz="1200">
                <a:latin typeface="Times New Roman"/>
              </a:rPr>
              <a:t>«призовым» отделом. После того, как владелец</a:t>
            </a:r>
            <a:br/>
            <a:r>
              <a:rPr lang="ru" sz="1200">
                <a:latin typeface="Times New Roman"/>
              </a:rPr>
              <a:t>телефона связывается с автором сообщения</a:t>
            </a:r>
            <a:br/>
            <a:r>
              <a:rPr lang="ru" sz="1200">
                <a:latin typeface="Times New Roman"/>
              </a:rPr>
              <a:t>(«призовым» отделом), его убеждают в</a:t>
            </a:r>
            <a:br/>
            <a:r>
              <a:rPr lang="ru" sz="1200">
                <a:latin typeface="Times New Roman"/>
              </a:rPr>
              <a:t>честности акции и сообщают, что необходимо</a:t>
            </a:r>
          </a:p>
        </p:txBody>
      </p:sp>
      <p:sp>
        <p:nvSpPr>
          <p:cNvPr id="10" name=""/>
          <p:cNvSpPr/>
          <p:nvPr/>
        </p:nvSpPr>
        <p:spPr>
          <a:xfrm>
            <a:off x="7348728" y="1630680"/>
            <a:ext cx="3179064" cy="15392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0"/>
            <a:r>
              <a:rPr lang="ru" sz="1200">
                <a:latin typeface="Times New Roman"/>
              </a:rPr>
              <a:t>предварительно оплатить сопутствующую</a:t>
            </a:r>
            <a:br/>
            <a:r>
              <a:rPr lang="ru" sz="1200">
                <a:latin typeface="Times New Roman"/>
              </a:rPr>
              <a:t>услугу или подоходный налог через систему</a:t>
            </a:r>
            <a:br/>
            <a:r>
              <a:rPr lang="ru" sz="1200">
                <a:latin typeface="Times New Roman"/>
              </a:rPr>
              <a:t>денежных переводов.</a:t>
            </a:r>
          </a:p>
          <a:p>
            <a:pPr algn="just" indent="457200"/>
            <a:r>
              <a:rPr lang="ru" sz="1200">
                <a:latin typeface="Times New Roman"/>
              </a:rPr>
              <a:t>Если Вы узнали о проведении лотереи</a:t>
            </a:r>
            <a:br/>
            <a:r>
              <a:rPr lang="ru" sz="1200">
                <a:latin typeface="Times New Roman"/>
              </a:rPr>
              <a:t>только в момент «выигрыша», и при этом ранее</a:t>
            </a:r>
            <a:br/>
            <a:r>
              <a:rPr lang="ru" sz="1200">
                <a:latin typeface="Times New Roman"/>
              </a:rPr>
              <a:t>Вы не заполняли заявку на участие в ней и</a:t>
            </a:r>
            <a:br/>
            <a:r>
              <a:rPr lang="ru" sz="1200">
                <a:latin typeface="Times New Roman"/>
              </a:rPr>
              <a:t>никак не подтверждали свое участие в</a:t>
            </a:r>
            <a:br/>
            <a:r>
              <a:rPr lang="ru" sz="1200">
                <a:latin typeface="Times New Roman"/>
              </a:rPr>
              <a:t>розыгрыше, то, вероятнее всего, Вас пытаются</a:t>
            </a:r>
            <a:br/>
            <a:r>
              <a:rPr lang="ru" sz="1200">
                <a:latin typeface="Times New Roman"/>
              </a:rPr>
              <a:t>обмануть. Оформление документов и участие в</a:t>
            </a:r>
          </a:p>
        </p:txBody>
      </p:sp>
      <p:sp>
        <p:nvSpPr>
          <p:cNvPr id="11" name=""/>
          <p:cNvSpPr/>
          <p:nvPr/>
        </p:nvSpPr>
        <p:spPr>
          <a:xfrm>
            <a:off x="7348728" y="5282184"/>
            <a:ext cx="3182112" cy="19171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457200"/>
            <a:r>
              <a:rPr lang="ru" b="1" sz="1200">
                <a:latin typeface="Times New Roman"/>
              </a:rPr>
              <a:t>5. Акция оператора мобильной связи</a:t>
            </a:r>
          </a:p>
          <a:p>
            <a:pPr algn="just" indent="457200"/>
            <a:r>
              <a:rPr lang="ru" sz="1200">
                <a:latin typeface="Times New Roman"/>
              </a:rPr>
              <a:t>Абонент получает сообщение об акции,</a:t>
            </a:r>
            <a:br/>
            <a:r>
              <a:rPr lang="ru" sz="1200">
                <a:latin typeface="Times New Roman"/>
              </a:rPr>
              <a:t>проводимой его мобильным оператором.</a:t>
            </a:r>
            <a:br/>
            <a:r>
              <a:rPr lang="ru" sz="1200">
                <a:latin typeface="Times New Roman"/>
              </a:rPr>
              <a:t>Например, предложение подключить новую</a:t>
            </a:r>
            <a:br/>
            <a:r>
              <a:rPr lang="ru" sz="1200">
                <a:latin typeface="Times New Roman"/>
              </a:rPr>
              <a:t>эксклюзивную услугу, получить на какой-то</a:t>
            </a:r>
            <a:br/>
            <a:r>
              <a:rPr lang="ru" sz="1200">
                <a:latin typeface="Times New Roman"/>
              </a:rPr>
              <a:t>период времени возможность осуществлять</a:t>
            </a:r>
            <a:br/>
            <a:r>
              <a:rPr lang="ru" sz="1200">
                <a:latin typeface="Times New Roman"/>
              </a:rPr>
              <a:t>бесплатные звонки по стране и другие. Однако,</a:t>
            </a:r>
            <a:br/>
            <a:r>
              <a:rPr lang="ru" sz="1200">
                <a:latin typeface="Times New Roman"/>
              </a:rPr>
              <a:t>для этого ему необходимо всего лишь отослать</a:t>
            </a:r>
            <a:br/>
            <a:r>
              <a:rPr lang="ru" sz="1200">
                <a:latin typeface="Times New Roman"/>
              </a:rPr>
              <a:t>в службу информационной поддержки по</a:t>
            </a:r>
            <a:br/>
            <a:r>
              <a:rPr lang="ru" sz="1200">
                <a:latin typeface="Times New Roman"/>
              </a:rPr>
              <a:t>сообщенным телефонам коды нескольких карт</a:t>
            </a:r>
            <a:br/>
            <a:r>
              <a:rPr lang="ru" sz="1200">
                <a:latin typeface="Times New Roman"/>
              </a:rPr>
              <a:t>оплаты. Естественно, потом выясняется, что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4395216" y="579120"/>
            <a:ext cx="1722120" cy="163068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7897368" y="1923288"/>
            <a:ext cx="2276856" cy="2075688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61544" y="198120"/>
            <a:ext cx="3179064" cy="71841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0"/>
            <a:r>
              <a:rPr lang="ru" sz="1200">
                <a:latin typeface="Times New Roman"/>
              </a:rPr>
              <a:t>оператор рекламных акций не проводил, а</a:t>
            </a:r>
            <a:br/>
            <a:r>
              <a:rPr lang="ru" sz="1200">
                <a:latin typeface="Times New Roman"/>
              </a:rPr>
              <a:t>карты оплаты пополнили счета мошенников.</a:t>
            </a:r>
          </a:p>
          <a:p>
            <a:pPr algn="just" indent="457200"/>
            <a:r>
              <a:rPr lang="ru" sz="1200">
                <a:latin typeface="Times New Roman"/>
              </a:rPr>
              <a:t>В целях предотвращения преступных</a:t>
            </a:r>
            <a:br/>
            <a:r>
              <a:rPr lang="ru" sz="1200">
                <a:latin typeface="Times New Roman"/>
              </a:rPr>
              <a:t>действий необходимо перезвонить мобильному</a:t>
            </a:r>
            <a:br/>
            <a:r>
              <a:rPr lang="ru" sz="1200">
                <a:latin typeface="Times New Roman"/>
              </a:rPr>
              <a:t>оператору для уточнения правил акции, новых</a:t>
            </a:r>
            <a:br/>
            <a:r>
              <a:rPr lang="ru" sz="1200">
                <a:latin typeface="Times New Roman"/>
              </a:rPr>
              <a:t>тарифов и условий предоставления мобильной</a:t>
            </a:r>
            <a:br/>
            <a:r>
              <a:rPr lang="ru" sz="1200">
                <a:latin typeface="Times New Roman"/>
              </a:rPr>
              <a:t>связи.</a:t>
            </a:r>
          </a:p>
          <a:p>
            <a:pPr algn="just" indent="457200"/>
            <a:r>
              <a:rPr lang="ru" b="1" sz="1200">
                <a:latin typeface="Times New Roman"/>
              </a:rPr>
              <a:t>6. Ошибочный перевод средств</a:t>
            </a:r>
          </a:p>
          <a:p>
            <a:pPr algn="just" indent="457200"/>
            <a:r>
              <a:rPr lang="ru" sz="1200">
                <a:latin typeface="Times New Roman"/>
              </a:rPr>
              <a:t>Абоненту приходит </a:t>
            </a:r>
            <a:r>
              <a:rPr lang="en-US" sz="1200">
                <a:latin typeface="Times New Roman"/>
              </a:rPr>
              <a:t>SMS</a:t>
            </a:r>
            <a:r>
              <a:rPr lang="ru" sz="1200">
                <a:latin typeface="Times New Roman"/>
              </a:rPr>
              <a:t>-сообщение о</a:t>
            </a:r>
            <a:br/>
            <a:r>
              <a:rPr lang="ru" sz="1200">
                <a:latin typeface="Times New Roman"/>
              </a:rPr>
              <a:t>поступлении средств на счет, переведенных с</a:t>
            </a:r>
            <a:br/>
            <a:r>
              <a:rPr lang="ru" sz="1200">
                <a:latin typeface="Times New Roman"/>
              </a:rPr>
              <a:t>помощью услуги «Мобильный перевод» либо с</a:t>
            </a:r>
            <a:br/>
            <a:r>
              <a:rPr lang="ru" sz="1200">
                <a:latin typeface="Times New Roman"/>
              </a:rPr>
              <a:t>терминала оплат услуг. Сразу после этого</a:t>
            </a:r>
            <a:br/>
            <a:r>
              <a:rPr lang="ru" sz="1200">
                <a:latin typeface="Times New Roman"/>
              </a:rPr>
              <a:t>поступает звонок, что на счет ошибочно</a:t>
            </a:r>
            <a:br/>
            <a:r>
              <a:rPr lang="ru" sz="1200">
                <a:latin typeface="Times New Roman"/>
              </a:rPr>
              <a:t>переведены деньги и просят вернуть их обратно</a:t>
            </a:r>
            <a:br/>
            <a:r>
              <a:rPr lang="ru" sz="1200">
                <a:latin typeface="Times New Roman"/>
              </a:rPr>
              <a:t>тем же «Мобильным переводом» либо</a:t>
            </a:r>
            <a:br/>
            <a:r>
              <a:rPr lang="ru" sz="1200">
                <a:latin typeface="Times New Roman"/>
              </a:rPr>
              <a:t>перевести на «правильный» номер. После</a:t>
            </a:r>
            <a:br/>
            <a:r>
              <a:rPr lang="ru" sz="1200">
                <a:latin typeface="Times New Roman"/>
              </a:rPr>
              <a:t>перевода, такая же сумма списывается со счета</a:t>
            </a:r>
            <a:br/>
            <a:r>
              <a:rPr lang="ru" sz="1200">
                <a:latin typeface="Times New Roman"/>
              </a:rPr>
              <a:t>абонента, так как мошенник, используя чек,</a:t>
            </a:r>
            <a:br/>
            <a:r>
              <a:rPr lang="ru" sz="1200">
                <a:latin typeface="Times New Roman"/>
              </a:rPr>
              <a:t>выданный при переводе денег, обращается к</a:t>
            </a:r>
            <a:br/>
            <a:r>
              <a:rPr lang="ru" sz="1200">
                <a:latin typeface="Times New Roman"/>
              </a:rPr>
              <a:t>оператору с заявлением об ошибочном</a:t>
            </a:r>
            <a:br/>
            <a:r>
              <a:rPr lang="ru" sz="1200">
                <a:latin typeface="Times New Roman"/>
              </a:rPr>
              <a:t>внесении средств и просьбой перевести их на</a:t>
            </a:r>
            <a:br/>
            <a:r>
              <a:rPr lang="ru" sz="1200">
                <a:latin typeface="Times New Roman"/>
              </a:rPr>
              <a:t>свой номер.</a:t>
            </a:r>
          </a:p>
          <a:p>
            <a:pPr algn="just" indent="457200"/>
            <a:r>
              <a:rPr lang="ru" sz="1200">
                <a:latin typeface="Times New Roman"/>
              </a:rPr>
              <a:t>В целях предотвращения преступных</a:t>
            </a:r>
            <a:br/>
            <a:r>
              <a:rPr lang="ru" sz="1200">
                <a:latin typeface="Times New Roman"/>
              </a:rPr>
              <a:t>действий не поддавайтесь на обман и</a:t>
            </a:r>
            <a:br/>
            <a:r>
              <a:rPr lang="ru" sz="1200">
                <a:latin typeface="Times New Roman"/>
              </a:rPr>
              <a:t>попросите звонившего воспользоваться чеком</a:t>
            </a:r>
            <a:br/>
            <a:r>
              <a:rPr lang="ru" sz="1200">
                <a:latin typeface="Times New Roman"/>
              </a:rPr>
              <a:t>для возврата ошибочно переведенных</a:t>
            </a:r>
            <a:br/>
            <a:r>
              <a:rPr lang="ru" sz="1200">
                <a:latin typeface="Times New Roman"/>
              </a:rPr>
              <a:t>денежных средств.</a:t>
            </a:r>
          </a:p>
          <a:p>
            <a:pPr algn="just" indent="457200"/>
            <a:r>
              <a:rPr lang="ru" b="1" sz="1200">
                <a:latin typeface="Times New Roman"/>
              </a:rPr>
              <a:t>7.  Компенсация за лекарственные</a:t>
            </a:r>
            <a:br/>
            <a:r>
              <a:rPr lang="ru" b="1" sz="1200">
                <a:latin typeface="Times New Roman"/>
              </a:rPr>
              <a:t>препараты</a:t>
            </a:r>
          </a:p>
          <a:p>
            <a:pPr algn="just" indent="457200"/>
            <a:r>
              <a:rPr lang="ru" sz="1200">
                <a:latin typeface="Times New Roman"/>
              </a:rPr>
              <a:t>После заказа по почте средства для</a:t>
            </a:r>
            <a:br/>
            <a:r>
              <a:rPr lang="ru" sz="1200">
                <a:latin typeface="Times New Roman"/>
              </a:rPr>
              <a:t>улучшения здоровья поступает звонок по</a:t>
            </a:r>
            <a:br/>
            <a:r>
              <a:rPr lang="ru" sz="1200">
                <a:latin typeface="Times New Roman"/>
              </a:rPr>
              <a:t>телефону, в ходе которого неизвестный</a:t>
            </a:r>
            <a:br/>
            <a:r>
              <a:rPr lang="ru" sz="1200">
                <a:latin typeface="Times New Roman"/>
              </a:rPr>
              <a:t>(например, представитель министерства</a:t>
            </a:r>
            <a:br/>
            <a:r>
              <a:rPr lang="ru" sz="1200">
                <a:latin typeface="Times New Roman"/>
              </a:rPr>
              <a:t>здравоохранения, налоговый инспектор,</a:t>
            </a:r>
            <a:br/>
            <a:r>
              <a:rPr lang="ru" sz="1200">
                <a:latin typeface="Times New Roman"/>
              </a:rPr>
              <a:t>сотрудник правоохранительных органов)</a:t>
            </a:r>
            <a:br/>
            <a:r>
              <a:rPr lang="ru" sz="1200">
                <a:latin typeface="Times New Roman"/>
              </a:rPr>
              <a:t>сообщает, что приобретенный препарат якобы</a:t>
            </a:r>
            <a:br/>
            <a:r>
              <a:rPr lang="ru" sz="1200">
                <a:latin typeface="Times New Roman"/>
              </a:rPr>
              <a:t>оказался подделкой и покупателю положена</a:t>
            </a:r>
            <a:br/>
            <a:r>
              <a:rPr lang="ru" sz="1200">
                <a:latin typeface="Times New Roman"/>
              </a:rPr>
              <a:t>компенсация, но, чтобы получить эти деньги,</a:t>
            </a:r>
            <a:br/>
            <a:r>
              <a:rPr lang="ru" sz="1200">
                <a:latin typeface="Times New Roman"/>
              </a:rPr>
              <a:t>необходимо заплатить подоходный налог с</a:t>
            </a:r>
            <a:br/>
            <a:r>
              <a:rPr lang="ru" sz="1200">
                <a:latin typeface="Times New Roman"/>
              </a:rPr>
              <a:t>суммы и указывается номер счета, на который</a:t>
            </a:r>
            <a:br/>
            <a:r>
              <a:rPr lang="ru" sz="1200">
                <a:latin typeface="Times New Roman"/>
              </a:rPr>
              <a:t>необходимо перевести деньги.</a:t>
            </a:r>
          </a:p>
        </p:txBody>
      </p:sp>
      <p:sp>
        <p:nvSpPr>
          <p:cNvPr id="5" name=""/>
          <p:cNvSpPr/>
          <p:nvPr/>
        </p:nvSpPr>
        <p:spPr>
          <a:xfrm>
            <a:off x="4206240" y="198120"/>
            <a:ext cx="2724912" cy="1706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457200"/>
            <a:r>
              <a:rPr lang="ru" sz="1200">
                <a:latin typeface="Times New Roman"/>
              </a:rPr>
              <a:t>В целях предотвращения преступных</a:t>
            </a:r>
          </a:p>
        </p:txBody>
      </p:sp>
      <p:sp>
        <p:nvSpPr>
          <p:cNvPr id="6" name=""/>
          <p:cNvSpPr/>
          <p:nvPr/>
        </p:nvSpPr>
        <p:spPr>
          <a:xfrm>
            <a:off x="3758184" y="368808"/>
            <a:ext cx="3172968" cy="1767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0"/>
            <a:r>
              <a:rPr lang="ru" sz="1200">
                <a:latin typeface="Times New Roman"/>
              </a:rPr>
              <a:t>действий необходимо прекратить телефонный</a:t>
            </a:r>
          </a:p>
        </p:txBody>
      </p:sp>
      <p:sp>
        <p:nvSpPr>
          <p:cNvPr id="7" name=""/>
          <p:cNvSpPr/>
          <p:nvPr/>
        </p:nvSpPr>
        <p:spPr>
          <a:xfrm>
            <a:off x="3755136" y="579120"/>
            <a:ext cx="588264" cy="4907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indent="0"/>
            <a:r>
              <a:rPr lang="ru" sz="1200">
                <a:latin typeface="Times New Roman"/>
              </a:rPr>
              <a:t>разговор</a:t>
            </a:r>
            <a:br/>
            <a:r>
              <a:rPr lang="ru" sz="1200">
                <a:latin typeface="Times New Roman"/>
              </a:rPr>
              <a:t>предстаь</a:t>
            </a:r>
            <a:br/>
            <a:r>
              <a:rPr lang="ru" sz="1200">
                <a:latin typeface="Times New Roman"/>
              </a:rPr>
              <a:t>злоумын</a:t>
            </a:r>
          </a:p>
        </p:txBody>
      </p:sp>
      <p:sp>
        <p:nvSpPr>
          <p:cNvPr id="8" name=""/>
          <p:cNvSpPr/>
          <p:nvPr/>
        </p:nvSpPr>
        <p:spPr>
          <a:xfrm>
            <a:off x="6138672" y="579120"/>
            <a:ext cx="792480" cy="4907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0"/>
            <a:r>
              <a:rPr lang="ru" sz="1200">
                <a:latin typeface="Times New Roman"/>
              </a:rPr>
              <a:t>&gt;ганизацию,</a:t>
            </a:r>
            <a:br/>
            <a:r>
              <a:rPr lang="ru" sz="1200">
                <a:latin typeface="Times New Roman"/>
              </a:rPr>
              <a:t>эедставился</a:t>
            </a:r>
            <a:br/>
            <a:r>
              <a:rPr lang="ru" sz="1200">
                <a:latin typeface="Times New Roman"/>
              </a:rPr>
              <a:t>&gt;рмации.</a:t>
            </a:r>
          </a:p>
        </p:txBody>
      </p:sp>
      <p:sp>
        <p:nvSpPr>
          <p:cNvPr id="9" name=""/>
          <p:cNvSpPr/>
          <p:nvPr/>
        </p:nvSpPr>
        <p:spPr>
          <a:xfrm>
            <a:off x="3755136" y="2831592"/>
            <a:ext cx="3182112" cy="45354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457200"/>
            <a:r>
              <a:rPr lang="ru" b="1" sz="1200">
                <a:latin typeface="Times New Roman"/>
              </a:rPr>
              <a:t>8. Телефонные вирусы</a:t>
            </a:r>
          </a:p>
          <a:p>
            <a:pPr algn="just" indent="457200"/>
            <a:r>
              <a:rPr lang="ru" sz="1200">
                <a:latin typeface="Times New Roman"/>
              </a:rPr>
              <a:t>На         телефон         абонента</a:t>
            </a:r>
          </a:p>
          <a:p>
            <a:pPr algn="just" indent="0"/>
            <a:r>
              <a:rPr lang="ru" sz="1200">
                <a:latin typeface="Times New Roman"/>
              </a:rPr>
              <a:t>приходит сообщение, для получения которого</a:t>
            </a:r>
            <a:br/>
            <a:r>
              <a:rPr lang="ru" sz="1200">
                <a:latin typeface="Times New Roman"/>
              </a:rPr>
              <a:t>необходимо перейти по ссылке. При</a:t>
            </a:r>
            <a:br/>
            <a:r>
              <a:rPr lang="ru" sz="1200">
                <a:latin typeface="Times New Roman"/>
              </a:rPr>
              <a:t>выполнении данной команды на телефон</a:t>
            </a:r>
            <a:br/>
            <a:r>
              <a:rPr lang="ru" sz="1200">
                <a:latin typeface="Times New Roman"/>
              </a:rPr>
              <a:t>скачивается вирус и происходит постепенное</a:t>
            </a:r>
            <a:br/>
            <a:r>
              <a:rPr lang="ru" sz="1200">
                <a:latin typeface="Times New Roman"/>
              </a:rPr>
              <a:t>списание с него денежных средств.</a:t>
            </a:r>
          </a:p>
          <a:p>
            <a:pPr algn="just" indent="457200"/>
            <a:r>
              <a:rPr lang="ru" sz="1200">
                <a:latin typeface="Times New Roman"/>
              </a:rPr>
              <a:t>Также возможно, что при заказе какой-</a:t>
            </a:r>
            <a:br/>
            <a:r>
              <a:rPr lang="ru" sz="1200">
                <a:latin typeface="Times New Roman"/>
              </a:rPr>
              <a:t>либо услуги через «якобы» мобильного</a:t>
            </a:r>
            <a:br/>
            <a:r>
              <a:rPr lang="ru" sz="1200">
                <a:latin typeface="Times New Roman"/>
              </a:rPr>
              <a:t>оператора или при скачивании мобильного</a:t>
            </a:r>
            <a:br/>
            <a:r>
              <a:rPr lang="ru" sz="1200">
                <a:latin typeface="Times New Roman"/>
              </a:rPr>
              <a:t>приложения       абоненту       приходит</a:t>
            </a:r>
          </a:p>
          <a:p>
            <a:pPr algn="just" indent="0"/>
            <a:r>
              <a:rPr lang="ru" sz="1200">
                <a:latin typeface="Times New Roman"/>
              </a:rPr>
              <a:t>предупреждение: «Вы собираетесь отправить</a:t>
            </a:r>
            <a:br/>
            <a:r>
              <a:rPr lang="ru" sz="1200">
                <a:latin typeface="Times New Roman"/>
              </a:rPr>
              <a:t>сообщение на короткий номер ..., для</a:t>
            </a:r>
            <a:br/>
            <a:r>
              <a:rPr lang="ru" sz="1200">
                <a:latin typeface="Times New Roman"/>
              </a:rPr>
              <a:t>подтверждения операции отправьте сообщение</a:t>
            </a:r>
            <a:br/>
            <a:r>
              <a:rPr lang="ru" sz="1200">
                <a:latin typeface="Times New Roman"/>
              </a:rPr>
              <a:t>с цифрой 1, для отмены с цифрой 0». Если</a:t>
            </a:r>
            <a:br/>
            <a:r>
              <a:rPr lang="ru" sz="1200">
                <a:latin typeface="Times New Roman"/>
              </a:rPr>
              <a:t>согласие получено, то с телефонного счета</a:t>
            </a:r>
            <a:br/>
            <a:r>
              <a:rPr lang="ru" sz="1200">
                <a:latin typeface="Times New Roman"/>
              </a:rPr>
              <a:t>будут списаны деньги.</a:t>
            </a:r>
          </a:p>
          <a:p>
            <a:pPr algn="just" indent="457200"/>
            <a:r>
              <a:rPr lang="ru" sz="1200">
                <a:latin typeface="Times New Roman"/>
              </a:rPr>
              <a:t>Мошенники используют специальные</a:t>
            </a:r>
            <a:br/>
            <a:r>
              <a:rPr lang="ru" sz="1200">
                <a:latin typeface="Times New Roman"/>
              </a:rPr>
              <a:t>программы, позволяющие автоматически</a:t>
            </a:r>
            <a:br/>
            <a:r>
              <a:rPr lang="ru" sz="1200">
                <a:latin typeface="Times New Roman"/>
              </a:rPr>
              <a:t>генерировать тысячи таких сообщений,</a:t>
            </a:r>
            <a:br/>
            <a:r>
              <a:rPr lang="ru" sz="1200">
                <a:latin typeface="Times New Roman"/>
              </a:rPr>
              <a:t>следствием чего является списание средств с</a:t>
            </a:r>
            <a:br/>
            <a:r>
              <a:rPr lang="ru" sz="1200">
                <a:latin typeface="Times New Roman"/>
              </a:rPr>
              <a:t>телефонов.</a:t>
            </a:r>
          </a:p>
          <a:p>
            <a:pPr algn="just" indent="457200"/>
            <a:r>
              <a:rPr lang="ru" sz="1200">
                <a:latin typeface="Times New Roman"/>
              </a:rPr>
              <a:t>В целях предотвращения преступных</a:t>
            </a:r>
            <a:br/>
            <a:r>
              <a:rPr lang="ru" sz="1200">
                <a:latin typeface="Times New Roman"/>
              </a:rPr>
              <a:t>действий не переходите по таким ссылкам и не</a:t>
            </a:r>
            <a:br/>
            <a:r>
              <a:rPr lang="ru" sz="1200">
                <a:latin typeface="Times New Roman"/>
              </a:rPr>
              <a:t>звоните на номер, с которого отправлено</a:t>
            </a:r>
            <a:br/>
            <a:r>
              <a:rPr lang="ru" sz="1200">
                <a:latin typeface="Times New Roman"/>
              </a:rPr>
              <a:t>сообщение.</a:t>
            </a:r>
          </a:p>
        </p:txBody>
      </p:sp>
      <p:sp>
        <p:nvSpPr>
          <p:cNvPr id="10" name=""/>
          <p:cNvSpPr/>
          <p:nvPr/>
        </p:nvSpPr>
        <p:spPr>
          <a:xfrm>
            <a:off x="7348728" y="719328"/>
            <a:ext cx="3179064" cy="7010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482600"/>
            <a:r>
              <a:rPr lang="ru" sz="1200">
                <a:latin typeface="Times New Roman"/>
              </a:rPr>
              <a:t>Телефонное мошенничество не стоит на</a:t>
            </a:r>
            <a:br/>
            <a:r>
              <a:rPr lang="ru" sz="1200">
                <a:latin typeface="Times New Roman"/>
              </a:rPr>
              <a:t>месте. Преступники постоянно придумывают</a:t>
            </a:r>
            <a:br/>
            <a:r>
              <a:rPr lang="ru" sz="1200">
                <a:latin typeface="Times New Roman"/>
              </a:rPr>
              <a:t>новые способы отъема денег. В этой связи</a:t>
            </a:r>
            <a:br/>
            <a:r>
              <a:rPr lang="ru" sz="1200">
                <a:latin typeface="Times New Roman"/>
              </a:rPr>
              <a:t>только бдительность поможет не стать жертвой</a:t>
            </a:r>
          </a:p>
        </p:txBody>
      </p:sp>
      <p:sp>
        <p:nvSpPr>
          <p:cNvPr id="11" name=""/>
          <p:cNvSpPr/>
          <p:nvPr/>
        </p:nvSpPr>
        <p:spPr>
          <a:xfrm>
            <a:off x="7348728" y="1456944"/>
            <a:ext cx="3179064" cy="3139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just" indent="0"/>
            <a:r>
              <a:rPr lang="ru" sz="1200">
                <a:latin typeface="Times New Roman"/>
              </a:rPr>
              <a:t>злоумышленника.</a:t>
            </a:r>
          </a:p>
          <a:p>
            <a:pPr algn="r" indent="0"/>
            <a:r>
              <a:rPr lang="ru" sz="1200">
                <a:latin typeface="Times New Roman"/>
              </a:rPr>
              <a:t>Если же Вы стали жертвой телефонного</a:t>
            </a:r>
          </a:p>
        </p:txBody>
      </p:sp>
      <p:sp>
        <p:nvSpPr>
          <p:cNvPr id="12" name=""/>
          <p:cNvSpPr/>
          <p:nvPr/>
        </p:nvSpPr>
        <p:spPr>
          <a:xfrm>
            <a:off x="7354824" y="1807464"/>
            <a:ext cx="3172968" cy="1188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indent="0"/>
            <a:r>
              <a:rPr lang="ru" sz="1200">
                <a:latin typeface="Times New Roman"/>
              </a:rPr>
              <a:t>мошенника     следует     незамедлительно</a:t>
            </a:r>
          </a:p>
        </p:txBody>
      </p:sp>
      <p:sp>
        <p:nvSpPr>
          <p:cNvPr id="13" name=""/>
          <p:cNvSpPr/>
          <p:nvPr/>
        </p:nvSpPr>
        <p:spPr>
          <a:xfrm>
            <a:off x="7354824" y="1944624"/>
            <a:ext cx="527304" cy="1767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r" indent="0"/>
            <a:r>
              <a:rPr lang="ru" sz="1200">
                <a:latin typeface="Times New Roman"/>
              </a:rPr>
              <a:t>обратит</a:t>
            </a:r>
          </a:p>
        </p:txBody>
      </p:sp>
      <p:sp>
        <p:nvSpPr>
          <p:cNvPr id="15" name=""/>
          <p:cNvSpPr/>
          <p:nvPr/>
        </p:nvSpPr>
        <p:spPr>
          <a:xfrm>
            <a:off x="7400544" y="5090160"/>
            <a:ext cx="3072384" cy="4632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 fontScale="90000"/>
          </a:bodyPr>
          <a:p>
            <a:pPr algn="ctr" indent="0"/>
            <a:r>
              <a:rPr lang="ru" b="1" sz="1800">
                <a:latin typeface="Times New Roman"/>
              </a:rPr>
              <a:t>телефоны ГУ МВД России по</a:t>
            </a:r>
            <a:br/>
            <a:r>
              <a:rPr lang="ru" b="1" sz="1800">
                <a:latin typeface="Times New Roman"/>
              </a:rPr>
              <a:t>Иркутской области</a:t>
            </a:r>
          </a:p>
        </p:txBody>
      </p:sp>
      <p:sp>
        <p:nvSpPr>
          <p:cNvPr id="16" name=""/>
          <p:cNvSpPr/>
          <p:nvPr/>
        </p:nvSpPr>
        <p:spPr>
          <a:xfrm>
            <a:off x="7400544" y="5553456"/>
            <a:ext cx="3072384" cy="512064"/>
          </a:xfrm>
          <a:prstGeom prst="rect">
            <a:avLst/>
          </a:prstGeom>
          <a:solidFill>
            <a:srgbClr val="FFFF00"/>
          </a:solidFill>
        </p:spPr>
        <p:txBody>
          <a:bodyPr lIns="0" tIns="0" rIns="0" bIns="0">
            <a:normAutofit fontScale="90000"/>
          </a:bodyPr>
          <a:p>
            <a:pPr algn="ctr" indent="0"/>
            <a:r>
              <a:rPr lang="ru" b="1" sz="1800">
                <a:latin typeface="Times New Roman"/>
              </a:rPr>
              <a:t>02,........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